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4"/>
  </p:notesMasterIdLst>
  <p:sldIdLst>
    <p:sldId id="256" r:id="rId2"/>
    <p:sldId id="260" r:id="rId3"/>
    <p:sldId id="261" r:id="rId4"/>
    <p:sldId id="262" r:id="rId5"/>
    <p:sldId id="310" r:id="rId6"/>
    <p:sldId id="263" r:id="rId7"/>
    <p:sldId id="264" r:id="rId8"/>
    <p:sldId id="265" r:id="rId9"/>
    <p:sldId id="266" r:id="rId10"/>
    <p:sldId id="267" r:id="rId11"/>
    <p:sldId id="257" r:id="rId12"/>
    <p:sldId id="311" r:id="rId13"/>
    <p:sldId id="268" r:id="rId14"/>
    <p:sldId id="269" r:id="rId15"/>
    <p:sldId id="270" r:id="rId16"/>
    <p:sldId id="307" r:id="rId17"/>
    <p:sldId id="271" r:id="rId18"/>
    <p:sldId id="272" r:id="rId19"/>
    <p:sldId id="308" r:id="rId20"/>
    <p:sldId id="274" r:id="rId21"/>
    <p:sldId id="275" r:id="rId22"/>
    <p:sldId id="276" r:id="rId23"/>
    <p:sldId id="273" r:id="rId24"/>
    <p:sldId id="277" r:id="rId25"/>
    <p:sldId id="312" r:id="rId26"/>
    <p:sldId id="313" r:id="rId27"/>
    <p:sldId id="314" r:id="rId28"/>
    <p:sldId id="315" r:id="rId29"/>
    <p:sldId id="317" r:id="rId30"/>
    <p:sldId id="318" r:id="rId31"/>
    <p:sldId id="319" r:id="rId32"/>
    <p:sldId id="320" r:id="rId33"/>
    <p:sldId id="321" r:id="rId34"/>
    <p:sldId id="316" r:id="rId35"/>
    <p:sldId id="322" r:id="rId36"/>
    <p:sldId id="323" r:id="rId37"/>
    <p:sldId id="324" r:id="rId38"/>
    <p:sldId id="325" r:id="rId39"/>
    <p:sldId id="326" r:id="rId40"/>
    <p:sldId id="327" r:id="rId41"/>
    <p:sldId id="328" r:id="rId42"/>
    <p:sldId id="259" r:id="rId43"/>
    <p:sldId id="278" r:id="rId44"/>
    <p:sldId id="258" r:id="rId45"/>
    <p:sldId id="279" r:id="rId46"/>
    <p:sldId id="280" r:id="rId47"/>
    <p:sldId id="281" r:id="rId48"/>
    <p:sldId id="282" r:id="rId49"/>
    <p:sldId id="283" r:id="rId50"/>
    <p:sldId id="284" r:id="rId51"/>
    <p:sldId id="309" r:id="rId52"/>
    <p:sldId id="285" r:id="rId53"/>
    <p:sldId id="286" r:id="rId54"/>
    <p:sldId id="287" r:id="rId55"/>
    <p:sldId id="288" r:id="rId56"/>
    <p:sldId id="289" r:id="rId57"/>
    <p:sldId id="290" r:id="rId58"/>
    <p:sldId id="291" r:id="rId59"/>
    <p:sldId id="292" r:id="rId60"/>
    <p:sldId id="293" r:id="rId61"/>
    <p:sldId id="294" r:id="rId62"/>
    <p:sldId id="295" r:id="rId63"/>
    <p:sldId id="296" r:id="rId64"/>
    <p:sldId id="297" r:id="rId65"/>
    <p:sldId id="298" r:id="rId66"/>
    <p:sldId id="299" r:id="rId67"/>
    <p:sldId id="300" r:id="rId68"/>
    <p:sldId id="301" r:id="rId69"/>
    <p:sldId id="302" r:id="rId70"/>
    <p:sldId id="303" r:id="rId71"/>
    <p:sldId id="305" r:id="rId72"/>
    <p:sldId id="306" r:id="rId7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2755" autoAdjust="0"/>
  </p:normalViewPr>
  <p:slideViewPr>
    <p:cSldViewPr snapToGrid="0">
      <p:cViewPr varScale="1">
        <p:scale>
          <a:sx n="79" d="100"/>
          <a:sy n="79" d="100"/>
        </p:scale>
        <p:origin x="211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png>
</file>

<file path=ppt/media/image37.png>
</file>

<file path=ppt/media/image38.png>
</file>

<file path=ppt/media/image39.gif>
</file>

<file path=ppt/media/image4.png>
</file>

<file path=ppt/media/image40.png>
</file>

<file path=ppt/media/image41.gif>
</file>

<file path=ppt/media/image42.jpeg>
</file>

<file path=ppt/media/image4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C8D9C-1339-48A3-903B-9FABBFC7FC46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B931A-D3D1-4047-89D1-04E573071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92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igh_Level_Architecture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api.flutter.dev/flutter/dart-ui/Window-class.html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widgets/Element/inflateWidget.html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widgets/Element/inflateWidget.html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scheduler/Ticker-class.html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ocs.flutter.io/flutter/widgets/BuildOwner-class.html" TargetMode="External"/><Relationship Id="rId5" Type="http://schemas.openxmlformats.org/officeDocument/2006/relationships/hyperlink" Target="https://en.wikipedia.org/wiki/Orchestration_(computing)" TargetMode="External"/><Relationship Id="rId4" Type="http://schemas.openxmlformats.org/officeDocument/2006/relationships/hyperlink" Target="https://docs.flutter.io/flutter/rendering/PipelineOwner-class.html" TargetMode="Externa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widgets/State-class.html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rendering/RenderObject/layer.html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widgets/BuildContext-class.html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scheduler/Ticker-class.html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api.flutter.dev/flutter/dart-ui/Scene-class.html" TargetMode="Externa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8" Type="http://schemas.openxmlformats.org/officeDocument/2006/relationships/hyperlink" Target="https://api.flutter.dev/flutter/material/AppBar-class.html" TargetMode="External"/><Relationship Id="rId13" Type="http://schemas.openxmlformats.org/officeDocument/2006/relationships/hyperlink" Target="https://api.flutter.dev/flutter/material/TabBar-class.html" TargetMode="External"/><Relationship Id="rId3" Type="http://schemas.openxmlformats.org/officeDocument/2006/relationships/hyperlink" Target="https://api.flutter.dev/flutter/material/AppBar/actions.html" TargetMode="External"/><Relationship Id="rId7" Type="http://schemas.openxmlformats.org/officeDocument/2006/relationships/hyperlink" Target="https://api.flutter.dev/flutter/material/SliverAppBar-class.html" TargetMode="External"/><Relationship Id="rId12" Type="http://schemas.openxmlformats.org/officeDocument/2006/relationships/hyperlink" Target="https://api.flutter.dev/flutter/material/AppBar/bottom.html" TargetMode="External"/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api.flutter.dev/flutter/material/Scaffold/appBar.html" TargetMode="External"/><Relationship Id="rId11" Type="http://schemas.openxmlformats.org/officeDocument/2006/relationships/hyperlink" Target="https://api.flutter.dev/flutter/material/AppBar/title.html" TargetMode="External"/><Relationship Id="rId5" Type="http://schemas.openxmlformats.org/officeDocument/2006/relationships/hyperlink" Target="https://api.flutter.dev/flutter/material/PopupMenuButton-class.html" TargetMode="External"/><Relationship Id="rId10" Type="http://schemas.openxmlformats.org/officeDocument/2006/relationships/hyperlink" Target="https://api.flutter.dev/flutter/material/AppBar/leading.html" TargetMode="External"/><Relationship Id="rId4" Type="http://schemas.openxmlformats.org/officeDocument/2006/relationships/hyperlink" Target="https://api.flutter.dev/flutter/material/IconButton-class.html" TargetMode="External"/><Relationship Id="rId9" Type="http://schemas.openxmlformats.org/officeDocument/2006/relationships/hyperlink" Target="https://api.flutter.dev/flutter/widgets/CustomScrollView-class.html" TargetMode="Externa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widgets/Column-class.html" TargetMode="External"/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api.flutter.dev/flutter/widgets/ListView-class.html" TargetMode="Externa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8" Type="http://schemas.openxmlformats.org/officeDocument/2006/relationships/hyperlink" Target="https://api.flutter.dev/flutter/widgets/WidgetsApp-class.html" TargetMode="External"/><Relationship Id="rId3" Type="http://schemas.openxmlformats.org/officeDocument/2006/relationships/hyperlink" Target="https://api.flutter.dev/flutter/widgets/IconData-class.html" TargetMode="External"/><Relationship Id="rId7" Type="http://schemas.openxmlformats.org/officeDocument/2006/relationships/hyperlink" Target="https://api.flutter.dev/flutter/widgets/Icon-class.html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api.flutter.dev/flutter/widgets/Directionality-class.html" TargetMode="External"/><Relationship Id="rId5" Type="http://schemas.openxmlformats.org/officeDocument/2006/relationships/hyperlink" Target="https://api.flutter.dev/flutter/material/IconButton-class.html" TargetMode="External"/><Relationship Id="rId4" Type="http://schemas.openxmlformats.org/officeDocument/2006/relationships/hyperlink" Target="https://api.flutter.dev/flutter/material/Icons-class.html" TargetMode="External"/><Relationship Id="rId9" Type="http://schemas.openxmlformats.org/officeDocument/2006/relationships/hyperlink" Target="https://api.flutter.dev/flutter/material/MaterialApp-class.html" TargetMode="Externa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painting/ImageCache-class.html" TargetMode="External"/><Relationship Id="rId7" Type="http://schemas.openxmlformats.org/officeDocument/2006/relationships/hyperlink" Target="https://api.flutter.dev/flutter/widgets/Image/Image.memory.html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api.flutter.dev/flutter/widgets/Image/Image.file.html" TargetMode="External"/><Relationship Id="rId5" Type="http://schemas.openxmlformats.org/officeDocument/2006/relationships/hyperlink" Target="https://api.flutter.dev/flutter/widgets/Image/Image.network.html" TargetMode="External"/><Relationship Id="rId4" Type="http://schemas.openxmlformats.org/officeDocument/2006/relationships/hyperlink" Target="https://api.flutter.dev/flutter/widgets/Image/Image.asset.html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scheduler/Ticker-class.html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api.flutter.dev/flutter/dart-ui/Scene-class.html" TargetMode="Externa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widgets/Row-class.html" TargetMode="External"/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api.flutter.dev/flutter/widgets/Center-class.html" TargetMode="External"/><Relationship Id="rId5" Type="http://schemas.openxmlformats.org/officeDocument/2006/relationships/hyperlink" Target="https://api.flutter.dev/flutter/widgets/Align-class.html" TargetMode="External"/><Relationship Id="rId4" Type="http://schemas.openxmlformats.org/officeDocument/2006/relationships/hyperlink" Target="https://api.flutter.dev/flutter/widgets/ListView-class.html" TargetMode="Externa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widgets/Text-class.html" TargetMode="External"/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api.flutter.dev/flutter/painting/TextStyle/inherit.html" TargetMode="External"/><Relationship Id="rId5" Type="http://schemas.openxmlformats.org/officeDocument/2006/relationships/hyperlink" Target="https://api.flutter.dev/flutter/widgets/DefaultTextStyle-class.html" TargetMode="External"/><Relationship Id="rId4" Type="http://schemas.openxmlformats.org/officeDocument/2006/relationships/hyperlink" Target="https://api.flutter.dev/flutter/widgets/Text/style.html" TargetMode="Externa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rendering/RenderObject-class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rendering/RenderView-class.html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lutter.dev/docs/development/platform-integration/platform-channels#architecture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scheduler/Ticker-class.html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ocs.flutter.io/flutter/widgets/BuildOwner-class.html" TargetMode="External"/><Relationship Id="rId5" Type="http://schemas.openxmlformats.org/officeDocument/2006/relationships/hyperlink" Target="https://en.wikipedia.org/wiki/Orchestration_(computing)" TargetMode="External"/><Relationship Id="rId4" Type="http://schemas.openxmlformats.org/officeDocument/2006/relationships/hyperlink" Target="https://docs.flutter.io/flutter/rendering/PipelineOwner-class.html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 или иначе, все интересующиеся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уже видели следующую картинку, которая описывает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архитектуру высокого уровня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 мы пишем приложение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используя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мы остаемся на уровне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(выделено зеленым цветом).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взаимодействует с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(синим цветом) через слой абстракции, называемый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Window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Этот уровень абстракции предоставляет ряд API для косвенного взаимодействия с устройством.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Также через этот уровень абстракции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уведомляет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когда: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событие, представляющее интерес, происходит на уровне устройства (изменение ориентации, изменение настроек, проблема с памятью, состояние работы приложения…)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какое-то событие происходит на уровне стекла (=жест)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канал платформы отправляет некоторые данные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также и в основном, когда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готов к рендерингу нового кадра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 smtClean="0"/>
          </a:p>
          <a:p>
            <a:endParaRPr lang="ru-RU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 вы смотрите на свое устройство или, точнее, на приложение, запущенное на вашем устройстве, вы видите только экран.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самом деле, всё, что вы видите – это пиксели, которые вместе составляют 2-мерное изображение, и когда вы касаетесь экрана пальцем, устройство распознает только положение вашего пальца на стекле.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Вся магия приложения (с визуальной точки зрения) в большинстве случаев заключается в обновлении этого изображения на основе следующих взаимодействий: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экраном устройства 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палец на стекле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сетью 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связь с сервером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 временем 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анимация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другими внешними датчиками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Визуализация изображения на экране обеспечивается аппаратным обеспечением (дисплеем), которое регулярно (обычно 60 раз в секунду) обновляет дисплей. Эта называется "частотой обновления" и выражается в Гц (Герцах).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Дисплей получает информацию для отображения от GPU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Graphics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представляющего собой специализированную электронную схему, оптимизированную и предназначенную для быстрого формирования изображения из некоторых данных (полигонов и текстур). Количество раз в секунду, которое графический процессор может генерировать "изображение" (=буфер кадров) для отображения и отправки его на аппаратное обеспечение, называется кадровой частотой 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прим: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Это измеряется с помощью блока кадров в секунду 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60 кадров в секунду или 60fps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Думаю, что будет легче понять, как на самом деле работает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если мы посмотрим на него с этой точки зрения, так как одна из главных целей приложения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создать это 2-мерное изображение и дать возможность взаимодействовать с ним. Также потому, что во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хотите верьте, хотите нет, почти все обусловлено необходимостью обновления экрана быстро и в нужный момент!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305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вы посмотрите исходный код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заметите следующее определение класса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 это значит?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Аннотация 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"@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immutable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очень важна и говорит нам, что 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любая переменная в классе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должна быть FINAL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другими словами: "определена и назначена 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ОДИН РАЗ ДЛЯ ВСЕХ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". Таким образом, после создания экземпляр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больше не сможет изменить свои внутренние переменные.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i="1" dirty="0" smtClean="0">
                <a:effectLst/>
              </a:rPr>
              <a:t>Так как </a:t>
            </a:r>
            <a:r>
              <a:rPr lang="ru-RU" i="1" dirty="0" err="1" smtClean="0">
                <a:effectLst/>
              </a:rPr>
              <a:t>Widget</a:t>
            </a:r>
            <a:r>
              <a:rPr lang="ru-RU" i="1" dirty="0" smtClean="0">
                <a:effectLst/>
              </a:rPr>
              <a:t> неизменяемый, то можно его считать статичной конфигурацией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6960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 вы разрабатываете с помощью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вы определяете структуру своего экрана(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используя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примерно так: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можно заметить, представленная схема выглядит, как дерево, где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SafeArea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является его корнем.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этом примере используется 7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которые вместе образуют иерархическую структуру. Очень упрощенная схема, основанная на данном коде, выглядит следующим образом: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026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будет показано далее, чтобы иметь возможность генерировать пиксели, которые составляют изображение, отображаемое на устройстве,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должен знать в деталях все маленькие части, которые составляют экран, и, чтобы определить все части, ему необходимо знать 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раскрытие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всех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проиллюстрировать данный момент, рассмотрим принцип матрёшки: в закрытом состоянии вы видите только 1 куклу, но она содержит другую, которая в свою очередь содержит ещё одну и так далее...</a:t>
            </a:r>
          </a:p>
          <a:p>
            <a:endParaRPr lang="ru-RU" dirty="0" smtClean="0"/>
          </a:p>
          <a:p>
            <a:endParaRPr lang="ru-RU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"раскроет" все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(часть экрана)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это будет похоже на получение всех кукол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(часть целого)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картинке ниже показана часть конечной иерархической структуры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соответствующая предыдущему коду. Желтым цветом я выделил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которые были упомянуты в коде ранее, чтобы вы могли определить их в финальном дереве.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Формулировка "дерево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(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существует только для облегчения понимания, поскольку программисты используют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виджеты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но во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НЕТ дерева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самом деле, правильнее будет сказать "дерево элементов" (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Elements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730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начала подумайте об элементе как о узле, который имеет родителя и, возможно, ребенка. Связывая их вместе через отношение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родитель — ребёнок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мы получаем древовидную структуру.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вы можете видеть, элемент указывает на один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также 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указывать на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i="1" dirty="0" smtClean="0">
                <a:effectLst/>
              </a:rPr>
              <a:t>Даже лучше… </a:t>
            </a:r>
            <a:r>
              <a:rPr lang="ru-RU" i="1" dirty="0" err="1" smtClean="0">
                <a:effectLst/>
              </a:rPr>
              <a:t>Element</a:t>
            </a:r>
            <a:r>
              <a:rPr lang="ru-RU" i="1" dirty="0" smtClean="0">
                <a:effectLst/>
              </a:rPr>
              <a:t> указывает на </a:t>
            </a:r>
            <a:r>
              <a:rPr lang="ru-RU" i="1" dirty="0" err="1" smtClean="0">
                <a:effectLst/>
              </a:rPr>
              <a:t>Widget</a:t>
            </a:r>
            <a:r>
              <a:rPr lang="ru-RU" i="1" dirty="0" smtClean="0">
                <a:effectLst/>
              </a:rPr>
              <a:t>, который </a:t>
            </a:r>
            <a:r>
              <a:rPr lang="ru-RU" b="1" i="1" dirty="0" smtClean="0">
                <a:effectLst/>
              </a:rPr>
              <a:t>создал</a:t>
            </a:r>
            <a:r>
              <a:rPr lang="ru-RU" i="1" dirty="0" smtClean="0">
                <a:effectLst/>
              </a:rPr>
              <a:t> этот </a:t>
            </a:r>
            <a:r>
              <a:rPr lang="ru-RU" i="1" dirty="0" err="1" smtClean="0">
                <a:effectLst/>
              </a:rPr>
              <a:t>Element</a:t>
            </a:r>
            <a:r>
              <a:rPr lang="ru-RU" i="1" dirty="0" smtClean="0">
                <a:effectLst/>
              </a:rPr>
              <a:t>!</a:t>
            </a:r>
          </a:p>
          <a:p>
            <a:endParaRPr lang="ru-RU" i="1" dirty="0" smtClean="0">
              <a:effectLst/>
            </a:endParaRPr>
          </a:p>
          <a:p>
            <a:endParaRPr lang="ru-RU" i="1" dirty="0" smtClean="0">
              <a:effectLst/>
            </a:endParaRPr>
          </a:p>
          <a:p>
            <a:pPr algn="just"/>
            <a:r>
              <a:rPr lang="ru-RU" i="1" dirty="0" smtClean="0">
                <a:effectLst/>
              </a:rPr>
              <a:t>«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описывает конфигурацию некоторой части пользовательского интерфейса, но как мы уже знаем, один и тот же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может использоваться в разных местах дерева. Каждое такое место будет представлено соответствующим элементом. Но со временем,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который связан с элементом может поменяться. Это означает, что элементы более живучие и продолжают использоваться, лишь обновляя свои связи.</a:t>
            </a:r>
          </a:p>
          <a:p>
            <a:pPr algn="just"/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Это довольно рациональное решение. Как мы уже определили выше,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виджеты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— неизменяемая конфигурация, которая просто описывает определенную часть интерфейса, а значит они должны быть очень легковесными. А элементы, в зоне которых управление, являются намного более тяжеловесными, но они не пересоздаются без надобности.</a:t>
            </a:r>
          </a:p>
          <a:p>
            <a:r>
              <a:rPr lang="ru-RU" dirty="0" smtClean="0"/>
              <a:t>«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990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В случае, если родительский элемент решит удалить дочерний элемент, или промежуточный между ними, это приведет к удалению объекта рендеринга и переместит данный элемент в список неактивных, что приведет к деактивации элемента (вызов метода </a:t>
            </a:r>
            <a:r>
              <a:rPr kumimoji="0" lang="ru-RU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deactivate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).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Когда элемент считается неактивным, он не находится на экране. Элемент может находиться в неактивном состоянии только до конца текущего фрейма, если за это время он остается неактивным, он демонтируется (</a:t>
            </a:r>
            <a:r>
              <a:rPr kumimoji="0" lang="ru-RU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unmount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), после этого считается несуществующим и больше не будет включен в дерево.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При повторном включении в дерево элементов, например, если элемент или его предки имеют глобальный ключ, он будет удален из списка неактивных элементов, будет вызван метод </a:t>
            </a:r>
            <a:r>
              <a:rPr kumimoji="0" lang="ru-RU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activate</a:t>
            </a:r>
            <a:r>
              <a:rPr kumimoji="0" lang="ru-RU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, и рендер объект, сопоставленный данному элементу, снова будет встроен в дерево рендеринга. Это означает, что элемент должен снова появиться на экране.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2167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того, чтобы лучше представить, где понятие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элемент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подходит, давайте рассмотрим следующее визуальное представление: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вы можете заметить, дерево элементов является фактической связью между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виджетами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4522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Одной из наиболее важных функций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BuildContext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является предоставление доступа к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InheritedWidget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InheritedWidget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— это тип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который позволяет обмениваться данными между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виджетами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без необходимости сверления реквизита. Используя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BuildContext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разработчики могут легко получить доступ к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InheritedWidget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получить необходимые им данные.</a:t>
            </a:r>
          </a:p>
          <a:p>
            <a:endParaRPr lang="ru-RU" dirty="0" smtClean="0"/>
          </a:p>
          <a:p>
            <a:endParaRPr lang="ru-RU" dirty="0" smtClean="0"/>
          </a:p>
          <a:p>
            <a:pPr algn="just"/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BuildContext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также предоставляет доступ к навигатору, который используется для навигации между экранами в приложении. С помощью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Navigator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разработчики могут выталкивать и выталкивать экраны в дереве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виджетов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позволяя пользователям перемещаться по приложению.</a:t>
            </a:r>
          </a:p>
          <a:p>
            <a:pPr algn="just"/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Наконец,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BuildContext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предоставляет доступ к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MediaQuery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который предоставляет информацию о размере экрана устройства и плотности пикселей. Эта информация имеет решающее значение для создания адаптивных приложений, которые могут адаптироваться к разным размерам и ориентации экрана.</a:t>
            </a:r>
          </a:p>
          <a:p>
            <a:pPr algn="just"/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целом,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BuildContext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— это фундаментальная концепция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Flutter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и она широко используется во всем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фреймворке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Понимая, как эффективно использовать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BuildContext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разработчики могут создавать высокопроизводительные, отзывчивые и масштабируемые приложения, обеспечивающие превосходное взаимодействие с пользователем.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0192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вы можете видеть на картинке выше, элементы делятся на 2 основных типа: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ComponentElement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элементы 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напрямую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не отвечают за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отрисовку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какой-либо части отображения.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RenderObjectElement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Данные элементы отвечают за части отображаемого изображения на экране.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479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контексте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инвалидация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(или 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invalidation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 элемента обычно относится к процессу, при котором элемент интерфейса становится недействительным и требует перерисовки или перестроения. Это может происходить по разным причинам, таким как изменение состояния, обновление данных или изменение конфигурации.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Результатом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инвалидации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является то, что на соответствующий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элемент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появляется ссылка в списке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dirty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элементов.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Инвалидация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означает, что структура элементов никак не меняется, но происходит изменение на уровне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например: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изменение его размеров, положения, геометрии...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необходимо что-то перекрасить, например, когда вы просто меняете цвет фона, стиль шрифт...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Результатом такой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инвалидации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является ссылка на соответствующий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 списке объектов рендеринга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renderObjects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которые необходимо перестроить или перекрасить.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Независимо от типа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инвалидации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вызывается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(помните такое?) для запроса к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чтобы тот запланировал новый кадр.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именно тот момент, когда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"будит"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 происходит вся магия.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660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Ранее в этой статье мы отметили, что у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две основные обязанности, одна из которых заключается в готовности обрабатывать запросы, создаваемые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связанные с перестроением кадра. Это идеальный момент, чтобы сосредоточиться на этом.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Ниже на частичной диаграмме последовательности показано, что происходит, когда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получает запрос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onDrawFrame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883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 сложно поверить, но это правда. За исключением некоторых случаев (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cм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sz="1200" b="0" i="1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ниже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ни один код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не выполняется без запуска рендеринга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 меня спросите: "Если какой-то код, связанный с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жестом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выполняется и вызывает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визуальное изменение или если я использую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задания периодичности задачи, которая приводит к визуальным изменениям (например, анимация), то как это работает?"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вы хотите, чтобы произошло визуальное изменение или чтобы какой-то код выполнялся на основе таймера, то вам нужно сообщить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 что-то должно быть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отрисовано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Обычно при следующем обновлении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обращается к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выполнения некоторого кода и в конечном итоге предоставляет новую сцену для рендеринга.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Поэтому важный вопрос заключается в том, как движок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организует все поведение приложения на основе рендеринга.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вам получить представление о внутренних механизмах, посмотрите на следующую анимацию: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258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Основными принципами данного метода-перестроения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rebuild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()) являются: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Следует запрос на перестроение элемента (это займёт большую часть времени), вызывая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 который ссылается этот элемент (=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{...}). Данный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вернёт новый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у элемента нет "детей", то для нового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создаётся элемент (см. ниже) 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прим: </a:t>
            </a:r>
            <a:r>
              <a:rPr lang="ru-RU" sz="1200" b="0" i="1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inflateWidget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в противном случае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новый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сравнивается с тем, на который ссылается дочерний элемент элемента</a:t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они взаимозаменяемы (=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тот же тип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ключ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то обновление происходит и дочерний элемент сохраняется.</a:t>
            </a:r>
          </a:p>
          <a:p>
            <a:pPr lvl="1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они не взаимозаменяемы, то дочерний элемент отбрасывается 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~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discarded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 для нового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создаётся элемент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Данный новый элемент монтируется как дочерний элемент элемента. 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монтируется (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mounted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 вставляется в дерево элементов)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Следующая анимация попытается сделать это объяснение немного нагляднее.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1964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	Следует запрос на перестроение элемента (это займёт большую часть времени), вызывая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 который ссылается этот элемент (=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{...}). Данный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вернёт новый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	Если у элемента нет "детей", то для нового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создаётся элемент (см. ниже) 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прим: </a:t>
            </a:r>
            <a:r>
              <a:rPr lang="ru-RU" sz="1200" b="0" i="1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inflateWidget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в противном случае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	новый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сравнивается с тем, на который ссылается дочерний элемент элемента</a:t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они взаимозаменяемы (=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тот же тип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ключ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то обновление происходит и дочерний элемент сохраняется.</a:t>
            </a:r>
          </a:p>
          <a:p>
            <a:pPr lvl="1"/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они не взаимозаменяемы, то дочерний элемент отбрасывается 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~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discarded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 для нового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создаётся элемент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	Данный новый элемент монтируется как дочерний элемент элемента. 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монтируется (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mounted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 вставляется в дерево элементов)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8680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следующей диаграмме показано взаимодействие между привязками, которые я собираюсь рассмотреть далее, 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Диаграмма представляет архитектуру привязки для системы управления пользовательским интерфейсом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UI),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иллюстрируя взаимодействие между различными компонентами и событиями. Она включает пять основных компонентов: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GestureBinding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RendererBinding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ServicesBinding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Каждый компонент связан с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UI-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окном через определенные события или вызовы.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реагирует на события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onAccessibilityFeaturesChanged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onLocaleChanged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GestureBinding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обрабатывает события на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PointerDataPacket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Ren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 smtClean="0"/>
          </a:p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 этой привязки есть две основные обязанности: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Сказать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"Эй! В следующий раз, когда вы не будете заняты, "разбудите" меня, чтобы я мог немного поработать и сказать вам, что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отрендерить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или, если мне нужно, чтобы вы вызвали меня позже..."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Слушать и реагировать на такие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"тревожные пробуждения"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(см. ниже)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запрашивает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"тревожное пробуждение"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 </a:t>
            </a:r>
            <a:r>
              <a:rPr lang="ru-RU" sz="1200" b="0" i="1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Ticker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должен отработать новый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у вас есть анимация, вы ее запускаете. Анимация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кадрируется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помощью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с регулярным интервалом (=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вызывается для выполнения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обратного вызова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Чтобы запустить такой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обратный вызов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нам нужно сказать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чтобы он "разбудил" нас при следующем обновлении (=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Это запустит обратный вызов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выполнения его задачи. Если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все еще нужно продолжить выполнение, то в конце своей задачи он вызовет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планирования другого кадра.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 надо обновить отображение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надо отработать событие, которое приводит к визуальному изменению (пример: обновление цвета части экрана, прокрутка, добавление / удаление чего-либо с экрана), для этого нам нужно предпринять необходимые шаги, чтобы в конечном итоге показать на экране обновленное изображение. В этом случае, когда происходит такое изменение,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вызывает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планирования другого кадра с помощью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(Позже мы увидим, как это работает на самом деле)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GestureBinding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Данная привязка слушает взаимодействие с движком в терминах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"пальца"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(=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жест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частности, он отвечает за прием данных, относящихся к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пальцу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 за определение того, с какой частью (частями) экрана работают жесты. Затем он соответственно уведомляет об этом / этих частях.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RendererBinding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Эта привязка является связующим звеном между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Она отвечает за: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прослушивание событий, создаваемых движком, чтобы сообщить об изменениях, применяемых пользователем через настройки устройства, которые влияют на визуальные эффекты и / или семантику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сообщение движку об изменениях, которые будут применены к отображению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предоставить изменения, которые будут отображаться на экране,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отвечает за управление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PipelineOwner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 инициализацию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RenderView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PipelineOwner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своего рода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оркестратор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знает, что нужно сделать с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 соответствии 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компоновой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 координирует эти действия.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WidgetsBinding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Данная привязка прослушивает изменения, применяемые пользователем через настройки устройства, которые влияют на язык (=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семантику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i="1" dirty="0" smtClean="0">
                <a:effectLst/>
              </a:rPr>
              <a:t>Небольшое примечание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i="1" dirty="0" smtClean="0">
                <a:effectLst/>
              </a:rPr>
              <a:t>Я предполагаю, что на более позднем этапе развития </a:t>
            </a:r>
            <a:r>
              <a:rPr lang="ru-RU" dirty="0" err="1" smtClean="0"/>
              <a:t>Flutter</a:t>
            </a:r>
            <a:r>
              <a:rPr lang="ru-RU" i="1" dirty="0" smtClean="0">
                <a:effectLst/>
              </a:rPr>
              <a:t> все события, связанные с семантикой, будут перенесены в </a:t>
            </a:r>
            <a:r>
              <a:rPr lang="ru-RU" dirty="0" err="1" smtClean="0"/>
              <a:t>SemanticsBinding</a:t>
            </a:r>
            <a:r>
              <a:rPr lang="ru-RU" i="1" dirty="0" smtClean="0">
                <a:effectLst/>
              </a:rPr>
              <a:t>, но на момент написания этой статьи это еще не </a:t>
            </a:r>
            <a:r>
              <a:rPr lang="ru-RU" i="1" dirty="0" err="1" smtClean="0">
                <a:effectLst/>
              </a:rPr>
              <a:t>так.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Кроме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этого,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является связующим звеном между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виджетами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Она отвечает за: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управление процессом обработки изменений структуры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вызов рендеринга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Обработка изменений структуры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осуществляется с помощью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BuildOwner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BuildOwner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отслеживает, какие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нуждаются в перестройке, и обрабатывает другие задачи, которые применяются к структуре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целом.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308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нового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создаётся элемент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конкретного типа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соответствущего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категории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именно: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 каждого из этих типов элементов есть свое собственное поведение. Например: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StatefulElement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вызовет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widget.createState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при инициализации, который создаст состояние (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 свяжет его с элементом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 элемент типа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RenderObjectElement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смонтирован, то он создаёт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Этот объект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будет добавлен в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 связан с элементом.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431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Теперь после завершения всех действий, связанных с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dirty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элементами,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является стабильным. Поэтому пришло время рассмотреть процесс визуализации.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Поскольку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отвечает за обработку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вызывает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Ниже на частичной диаграмме показана последовательность действий, выполняемых во время запроса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drawFrame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этом шаге выполняются следующие действия: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Каждый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помеченный как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dirty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запрашивается для выполнения его компоновки (то есть вычисления его размеров и геометрии)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Каждый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помеченный как "нуждающийся в перерисовке", перерисовывается, используя свой метод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layer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Результирующая сцена формируется и отправляется во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чтобы последний передал ее на экран устройства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Наконец, также обновляется семантика и отправляется во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конце этого потока действий экран устройства обновляется.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882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Жесты (=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события, связанные с действиями пальца на стекле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обрабатываются с помощью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GestureBinding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6846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готов, он вызывает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через запрос: "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onBeginFrame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".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обращается к списку обратных вызовов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 выполняет каждый из них.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Каждый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перехватывается "заинтересованным" контроллером для его обработки. Если анимация завершена, то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"отключён", иначе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запрашивает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планирования нового обратного вызова. И так далее...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0625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Мы видим тот самый всем известный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BuildContext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 Но что это такое?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интерфейс, определяющий ряд геттеров и методов, которые могут быть реализованы элементом. В основном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используется в методе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StatelessWidget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или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StatefulWidget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b="1" i="1" dirty="0" err="1" smtClean="0">
                <a:effectLst/>
              </a:rPr>
              <a:t>BuildContext</a:t>
            </a:r>
            <a:r>
              <a:rPr lang="ru-RU" i="1" dirty="0" smtClean="0">
                <a:effectLst/>
              </a:rPr>
              <a:t> — это не что иное, как сам </a:t>
            </a:r>
            <a:r>
              <a:rPr lang="ru-RU" b="1" i="1" dirty="0" err="1" smtClean="0">
                <a:effectLst/>
              </a:rPr>
              <a:t>Element</a:t>
            </a:r>
            <a:r>
              <a:rPr lang="ru-RU" i="1" dirty="0" smtClean="0">
                <a:effectLst/>
              </a:rPr>
              <a:t>, который соответствует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i="1" dirty="0" smtClean="0">
                <a:effectLst/>
              </a:rPr>
              <a:t>обновляемому </a:t>
            </a:r>
            <a:r>
              <a:rPr lang="ru-RU" i="1" dirty="0" err="1" smtClean="0">
                <a:effectLst/>
              </a:rPr>
              <a:t>виджету</a:t>
            </a:r>
            <a:r>
              <a:rPr lang="ru-RU" i="1" dirty="0" smtClean="0">
                <a:effectLst/>
              </a:rPr>
              <a:t> (внутри методов </a:t>
            </a:r>
            <a:r>
              <a:rPr lang="ru-RU" i="1" dirty="0" err="1" smtClean="0">
                <a:effectLst/>
              </a:rPr>
              <a:t>build</a:t>
            </a:r>
            <a:r>
              <a:rPr lang="ru-RU" i="1" dirty="0" smtClean="0">
                <a:effectLst/>
              </a:rPr>
              <a:t> или </a:t>
            </a:r>
            <a:r>
              <a:rPr lang="ru-RU" i="1" dirty="0" err="1" smtClean="0">
                <a:effectLst/>
              </a:rPr>
              <a:t>builder</a:t>
            </a:r>
            <a:r>
              <a:rPr lang="ru-RU" i="1" dirty="0" smtClean="0">
                <a:effectLst/>
              </a:rPr>
              <a:t>)</a:t>
            </a:r>
            <a:endParaRPr lang="ru-RU" dirty="0" smtClean="0">
              <a:effectLst/>
            </a:endParaRPr>
          </a:p>
          <a:p>
            <a:r>
              <a:rPr lang="ru-RU" i="1" dirty="0" err="1" smtClean="0">
                <a:effectLst/>
              </a:rPr>
              <a:t>StatefulWidget</a:t>
            </a:r>
            <a:r>
              <a:rPr lang="ru-RU" i="1" dirty="0" smtClean="0">
                <a:effectLst/>
              </a:rPr>
              <a:t>, связанному со </a:t>
            </a:r>
            <a:r>
              <a:rPr lang="ru-RU" b="1" i="1" dirty="0" err="1" smtClean="0">
                <a:effectLst/>
              </a:rPr>
              <a:t>State</a:t>
            </a:r>
            <a:r>
              <a:rPr lang="ru-RU" i="1" dirty="0" smtClean="0">
                <a:effectLst/>
              </a:rPr>
              <a:t>, в котором вы ссылаетесь на переменную контекста.</a:t>
            </a:r>
            <a:endParaRPr lang="ru-RU" dirty="0" smtClean="0">
              <a:effectLst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означает, что большинство разработчиков постоянно работают с элементами, даже не зная об этом.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Поскольку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соответствует элементу, связанному 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также местоположению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дереве, то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может быть полезен, когда надо: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en-US" dirty="0" smtClean="0"/>
              <a:t>	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получить ссылку на объект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соответствующий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(или, если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не является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-потомку)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получить размер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обратиться к дереву. Это используется фактически всеми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виджетами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которые обычно реализуют метод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(например,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MediaQuery.of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Theme.of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)…)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2998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Как вы можете видеть на картинке выше, элементы делятся на 2 основных типа: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ComponentElement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элементы 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напрямую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не отвечают за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отрисовку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какой-либо части отображения.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RenderObjectElement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Данные элементы отвечают за части отображаемого изображения на экране.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944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Другими словами, UI наблюдает за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cостоянием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 если вы хотите изменить UI, Вам нужно обновить состояние. И здесь на сцену выходят два типа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те, которым можно менять состояние в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рантайме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 те, которым нельзя. Здесь уместно провести аналогию с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пере-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менными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Kotlin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Рассматривайте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StatelessWidget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StatefulWidget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как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переменную.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05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Краткое объяснение (более подробная информация будет позже):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Некоторые внешние события (жест,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-ответы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тд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или даже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futures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могут запускать задачи, которые приводят к необходимости обновления отображения. Соответствующее сообщение отправляется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(=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готов приступить к обновлению рендеринга, он создает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запрос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запрос перехватывается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выполняет задачи, связанные в основном с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Tickers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(например, анимацию)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задачи могут повторно создать запрос для более поздней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отрисовки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(пример: анимация не закончила своё выполнение, и для завершения ей потребуется получить еще один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на более позднем этапе)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отправляет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перехватывается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будет искать любые задачи, связанные с обновлением макета с точки зрения структуры и размера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того, как все эти задачи выполнены, он переходит к задачам, связанным с обновлением макета с точки зрения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отрисовки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на экране есть что-то, что нужно нарисовать, то новая сцена (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Scene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для визуализации отправляется в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обновит экран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Затем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выполняет все задачи, которые будут выполняться после завершения рендеринга (=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PostFrame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callbacks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и любые другие последующие задачи, не связанные с рендерингом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 и этот процесс начинается снова и снова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8860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примере класс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StatelessWidget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используется для отображения текстового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без сохранения состояния, по сути, означает, что сохранение значения не требуется. Обычно мы используем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обозначения значения, которое необходимо поддерживать, такого как экранный счетчик.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примере нет состояния для сохранения, как показано на рисунке 9-1. Работа без состояния значительно упрощает архитектуру вашего приложения, поскольку вам приходится учитывать гораздо меньше факторов. Если вы можете, постарайтесь реализовать как можно большую часть вашего приложения в виде проекта без сохранения состояния, чтобы снизить общую сложность при разработке кода.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Могут возникнуть ситуации, когда необходимо сохранить состояние; в этой случае следующая часть в рамках данной статьи для вас.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очень гибок в отношении взаимодействия между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stateless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stateful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поэтому не создавайте впечатления, что вам нужно выбирать то или иное.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5844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Используйте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StatefulWidget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сохранения значения в приложении. Объявление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отслеживанием состояния указывает на то, что значение должно быть сохранено.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Вот пример использования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отслеживанием состояния для сохранения состояния: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примере создается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отслеживанием состояния для сохранения значения, связанного с нажатием пользователем текста на экране. Значение, связанное с текстом, будет увеличиваться при каждом нажатии.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рисунке 9-2 событие приложения запускается каждый раз, когда пользователь нажимает на текстовый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Событие регистрирует касание и выполняет вызов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увеличивающий значение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на единицу. Изменение состояния автоматически инициирует обновление контекста сборки, что означает, что экранное представление будет обновлено и покажет новое значение для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399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Класс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MyTextWidget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stateful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реализует метод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Значение, возвращаемое этим методом, присваивается частной переменной, т.е. _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MyTextWidget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приватным переменным присваивается префикс с символом подчеркивания. Обратите внимание, как приватная переменная создается аналогично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без сохранения состояния, рассмотренным ранее. Введение новой функции,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setState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используется для хранения значения, основанного на событии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onTap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примере переменная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увеличивается каждый раз, когда запускается событие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onTap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Приватный класс _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MyTextWidget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затем используется для инициирования изменения состояния. На диаграмме мы можем видеть, что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onTap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используется для увеличения переменной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count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Теперь, когда пользователь приложения взаимодействует и нажимает кнопку, переменная будет увеличиваться, и изменение состояния будет отражено в приложении.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Работа 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виджетами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отслеживанием состояния является более сложной задачей, чем 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виджетами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без сохранения состояния, но при некотором подходе к дизайну она может быть столь же эффективной. Как разработчик, вы должны быть в готовы разработать приложение с минимальным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изменением состоянием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Это уменьшит общую сложность и сведет к минимуму потенциальное влияние на производительность, связанное с перерисовкой для обновления изменений состояния.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Еще одним соображением при использовании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отслеживанием состояния является способ передачи информации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78567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Панели приложений обычно содержат один или несколько распространенных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Действия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 помощью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IconButton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которыми необязательно следует a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PopupMenuButton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менее распространенных операций (иногда называемых "меню переполнения").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Панели приложений обычно используются в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Scaffold.AppBar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свойство, которое помещает панель приложений в виде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фиксированной высоты в верхней части экрана. Панель приложений с возможностью прокрутки см.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SliverAppBar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встраивает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/>
              </a:rPr>
              <a:t>AppBar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sliver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использования в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/>
              </a:rPr>
              <a:t>CustomScrollView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панели приложений отображаются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панели инструментов,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0"/>
              </a:rPr>
              <a:t>ведущие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1"/>
              </a:rPr>
              <a:t>Название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Действия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вверху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2"/>
              </a:rPr>
              <a:t>внизу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(если есть). 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Botto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обычно используется для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13"/>
              </a:rPr>
              <a:t>панели вкладок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, если 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flexiblespave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указывается, затем он размещается за панелью инструментов и нижним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На следующей диаграмме показано, где каждый из этих слотов отображается на панели инструментов, когда язык ввода находится слева направо (например, английский).: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7549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отображает свои дочерние элементы в виде вертикального массива.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дочерний элемент расширился и заполнил доступное вертикальное пространство, оберните дочерний элемент в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Expanded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Column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не прокручивается (и вообще считается ошибкой иметь в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Column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больше дочерних элементов, чем поместится в доступном помещении). Если у вас есть строка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вы хотите, чтобы они могли прокручиваться, если недостаточно места, рассмотрите возможность использования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ListView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21058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 хотите автоматически использовать все доступное пространство на экране.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Решение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Используйте расширенный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координации доступного пространства, видимого пользователю (т.е. области просмотра).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Вот пример, в котором мы используем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определения трех экранных элементов, которые будут координироваться для использования доступных экранных размеров: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Несмотря на простоту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его можно использовать в самых разных вариантах использования. В примере вместо выполнения запроса к размерам на экране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используется для автоматического заполнения доступного пространства. Расширенный (как следует из названия) автоматически увеличится до размеров экрана. Вам не нужно указывать пропорции; они будут рассчитываться динамически (т.е. автоматически).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ситуации, когда ваше приложение захочет узнать, как соотнести распределение области просмотра между каждым элементом,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может оказаться очень полезным. В этом случае расширенный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можно использовать для автоматического предоставления правильных размеров, доступных в области просмотра.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Примером того, где поведение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может быть полезным, является работа со списками.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у вас есть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ListView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другой экранный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 вы хотите отображать оба на экране, вам нужно будет указать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виджетам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какой объем области просмотра они могут занимать. Обратитесь к примеру на рис. 9-12, в котором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ListView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попытается заполнить экран по умолчанию; если вы не хотите такого поведения, вам нужно будет использовать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ограничения выделяемого пространства.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Используйте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Extended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сочетании 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ListView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чтобы сообщить ему, что он должен использовать только оставшийся экран (т.е. видимую область пользователя на экране). Помните, что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обычно обращаются к своим родительским элементам за указаниями по применяемым ограничениям, таким как высота и ширина.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95916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Используйте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-контейнер, чтобы обеспечить ограниченное пространство (например, отступы, границы, цвета) для других дочерних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-контейнер предоставляет определенную структуру, в которую можно поместить другие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Родительскому контейнеру задается выравнивание по центру, чтобы гарантировать, что его дочерние элементы начинаются с середины размеров контейнера. Высота и ширина определены для родительского контейнера для создания квадрата с применением красного цвета.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Второй контейнер определяется как дочерний, с примененным меньшим размером. Родительский контейнер имеет ограничения по размеру, поэтому второй контейнер должен быть настроен так, чтобы распознавать это и соответствующим образом устанавливать его размер. Второй контейнер может проигнорировать ограничение размера и установить большее число, чем родительское, и в этом случае родительский элемент будет скрыт дочерним элементом. Как и ранее, контейнеру присваивается цвет, на этот раз желтый. Применяемый цвет является произвольным и используется для того, чтобы отличать дочерний элемент от родительского.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 вы указываете размер и высоту родительского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обратите внимание, что дочерний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будет ограничен установленными размерами. В примере дочернему контейнеру заданы атрибуты ширины и высоты, которые меньше, чем у родительского. Если бы дочернему контейнеру не были присвоены эти атрибуты, он принял бы родительские размеры, и вы увидели бы желтый контейнер только при запуске приложения.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этот момент вы, вероятно, думаете: "Ну, а что произойдет, если я не укажу размеры высоты и ширины для родительского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-контейнер знает о своем окружении и будет принимать свои родительские размеры из существующего окна просмотра, то есть тела приложения. Таким образом, в этом сценарии вы увидите красный контейнер, занимающий большую часть экрана.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Контейнеры очень полезны; однако они полезны не в каждой ситуации. Если вы хотите предоставить пробелы в приложении, рекомендуемый подход - использовать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SizedBox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 не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контейнера.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6503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Используйте приподнятые кнопки для увеличения размера в основном плоских макетах, например, в длинных списках загруженного контента или в обширных пространствах. Избегайте использования приподнятых кнопок в уже приподнятом контенте, таком как диалоги или карточки.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92326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Графический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значка, созданный с использованием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глифа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из шрифта, описанного в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IconData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такого как предопределенные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IconData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материала в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Icons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Значки не являются интерактивными. В качестве интерактивного значка рассмотрим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IconButton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материала.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использовании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значка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должен присутствовать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"Окружающая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направленность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". Обычно это автоматически вводится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/>
              </a:rPr>
              <a:t>WidgetsApp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или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9"/>
              </a:rPr>
              <a:t>MaterialApp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предполагает, что отображаемый значок имеет квадратную форму. Значки без квадрата могут отображаться неправильно.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46550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отображающий изображение.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Поддерживаются следующие форматы изображений: JPEG, PNG, GIF, анимированный GIF,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WebP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анимированный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WebP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BMP и WBMP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Изображение хранится в памяти в несжатом виде (чтобы его можно было визуализировать). Большие изображения будут использовать много памяти: изображение 4K (3840 × 2160) будет использовать более 30 МБ оперативной памяти (при условии, что 32 бита на пиксель).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Эта проблема усугубляется тем, что изображения кэшируются в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ImageCache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поэтому большие изображения могут использовать память даже дольше, чем они отображаются.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Конструкторы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Image.asset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Image.network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Image.file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/>
              </a:rPr>
              <a:t>Image.memory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позволяют задавать пользовательский размер декодирования с помощью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cacheWidth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cacheHeight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параметров. Затем движок декодирует и сохраняет изображение в указанном размере, вместо естественного размера изображения.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 может значительно сократить использование памяти. Например, изображение 4K, которое будет отображаться с разрешением всего 384 × 216 пикселей (одна десятая размера по горизонтали и вертикали), будет использовать только 330 КБ, если эти размеры указаны с использованием параметров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cacheWidth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cacheHeight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 в 100 раз сокращает использование памяти.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436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Краткое объяснение (более подробная информация будет позже):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Некоторые внешние события (жест,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-ответы и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тд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или даже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futures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могут запускать задачи, которые приводят к необходимости обновления отображения. Соответствующее сообщение отправляется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(=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готов приступить к обновлению рендеринга, он создает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запрос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запрос перехватывается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выполняет задачи, связанные в основном с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Tickers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(например, анимацию)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задачи могут повторно создать запрос для более поздней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отрисовки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(пример: анимация не закончила своё выполнение, и для завершения ей потребуется получить еще один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на более позднем этапе)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отправляет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перехватывается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будет искать любые задачи, связанные с обновлением макета с точки зрения структуры и размера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После того, как все эти задачи выполнены, он переходит к задачам, связанным с обновлением макета с точки зрения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отрисовки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на экране есть что-то, что нужно нарисовать, то новая сцена (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Scene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для визуализации отправляется в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обновит экран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Затем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выполняет все задачи, которые будут выполняться после завершения рендеринга (=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PostFrame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callbacks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и любые другие последующие задачи, не связанные с рендерингом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 и этот процесс начинается снова и снова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47794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отображает поле, обозначающее, куда однажды будут добавлены другие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Этот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полезен во время разработки, чтобы указать, что интерфейс еще не завершен.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умолчанию размер заполнителя соответствует его контейнеру. Если заполнитель находится в неограниченном пространстве, его размер будет соответствовать заданным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fallbackwidth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height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5002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Row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не прокручивается (и вообще считается ошибкой иметь в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строке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больше дочерних элементов, чем поместится в доступном пространстве). Если у вас есть строка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вы хотите, чтобы они могли прокручиваться, если недостаточно места, рассмотрите возможность использования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ListView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Если у вас только один дочерний элемент, рассмотрите возможность использования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Align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или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Center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позиционирования дочернего элемента.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7709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Text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отображает строку текста с единым стилем. Строка может разбиваться на несколько строк или все они могут отображаться в одной строке в зависимости от ограничений макета.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Аргумент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style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необязателен. Если он опущен, в тексте будет использоваться стиль из ближайшего окружающего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DefaultTextStyle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Если данный стиль является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TextStyle.унаследуйте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свойство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(по умолчанию), данный стиль будет объединен с ближайшим заключающим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DefaultTextStyle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Такое объединение полезно, например, для выделения текста жирным шрифтом при использовании семейства шрифтов и размера по умолчанию.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6978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То, что мы увидели выше, – это </a:t>
            </a:r>
            <a:r>
              <a:rPr lang="ru-RU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антипаттерн</a:t>
            </a:r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Почему так? Всё потому, что, когда мы вносим изменения и обновляем </a:t>
            </a:r>
            <a:r>
              <a:rPr lang="ru-RU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MyHomePage</a:t>
            </a:r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</a:t>
            </a:r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то </a:t>
            </a:r>
            <a:r>
              <a:rPr lang="ru-RU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виджеты</a:t>
            </a:r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которые у нас вынесены методах, также обновляются, даже если в этом нет никакой необходимости.</a:t>
            </a:r>
          </a:p>
          <a:p>
            <a:pPr algn="just"/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 </a:t>
            </a:r>
            <a:r>
              <a:rPr lang="ru-RU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Stateful</a:t>
            </a:r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ru-RU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Stateless</a:t>
            </a:r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виджетов</a:t>
            </a:r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есть специальный механизм "кэширования", учитывающий ключ, тип </a:t>
            </a:r>
            <a:r>
              <a:rPr lang="ru-RU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виджета</a:t>
            </a:r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его атрибуты, который позволяет не перестраивать </a:t>
            </a:r>
            <a:r>
              <a:rPr lang="ru-RU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</a:t>
            </a:r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без необходимости. Кроме того, это помогает нам инкапсулировать и </a:t>
            </a:r>
            <a:r>
              <a:rPr lang="ru-RU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рефакторировать</a:t>
            </a:r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наши </a:t>
            </a:r>
            <a:r>
              <a:rPr lang="ru-RU" sz="1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виджеты</a:t>
            </a:r>
            <a:r>
              <a:rPr lang="ru-RU" sz="1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39863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1" i="0" dirty="0" err="1" smtClean="0">
                <a:solidFill>
                  <a:srgbClr val="273239"/>
                </a:solidFill>
                <a:effectLst/>
                <a:latin typeface="urw-din"/>
              </a:rPr>
              <a:t>Duration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— это время, в течение которого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анимируется, а </a:t>
            </a:r>
            <a:r>
              <a:rPr lang="ru-RU" b="1" i="0" dirty="0" err="1" smtClean="0">
                <a:solidFill>
                  <a:srgbClr val="273239"/>
                </a:solidFill>
                <a:effectLst/>
                <a:latin typeface="urw-din"/>
              </a:rPr>
              <a:t>Curve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определяет способ анимации объекта от начала до конца (поток анимации от начала до конца). Встроенные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виджеты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анимации во флаттере можно разделить на две основные категории</a:t>
            </a:r>
            <a:r>
              <a:rPr lang="en-US" b="0" i="0" dirty="0" smtClean="0">
                <a:solidFill>
                  <a:srgbClr val="273239"/>
                </a:solidFill>
                <a:effectLst/>
                <a:latin typeface="urw-din"/>
              </a:rPr>
              <a:t>: 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неявные и явные.</a:t>
            </a:r>
            <a:endParaRPr lang="ru-RU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6715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Эти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виджеты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могут быть реализованы без особых усилий со стороны разработчика. Это очень простые методы анимации, поэтому у них не так много стилей, которые можно изменить. У них есть односторонняя анимация, которая не является непрерывной. Неявные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виджеты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, в свою очередь, можно разделить на две категории: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Этот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можно использовать для анимации пользовательского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виджета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для простой анимации. Он принимает свойство, которое создает анимацию на основе значения, указанного в ее параметре. Мы также можем указать, что нужно сделать, когда анимация завершится, с помощью обратного вызова </a:t>
            </a:r>
            <a:r>
              <a:rPr lang="ru-RU" b="0" i="1" dirty="0" err="1" smtClean="0">
                <a:solidFill>
                  <a:srgbClr val="273239"/>
                </a:solidFill>
                <a:effectLst/>
                <a:latin typeface="urw-din"/>
              </a:rPr>
              <a:t>onEnd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ru-RU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marL="228600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76358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Эти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виджеты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требуют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AnimationController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для детального управления, которое они предоставляют. Этот контроллер можно определить в состоянии </a:t>
            </a:r>
            <a:r>
              <a:rPr lang="ru-RU" b="1" i="0" dirty="0" err="1" smtClean="0">
                <a:solidFill>
                  <a:srgbClr val="273239"/>
                </a:solidFill>
                <a:effectLst/>
                <a:latin typeface="urw-din"/>
              </a:rPr>
              <a:t>initState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и </a:t>
            </a:r>
            <a:r>
              <a:rPr lang="ru-RU" b="1" i="0" dirty="0" smtClean="0">
                <a:solidFill>
                  <a:srgbClr val="273239"/>
                </a:solidFill>
                <a:effectLst/>
                <a:latin typeface="urw-din"/>
              </a:rPr>
              <a:t>избавиться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от состояний для лучшего использования. Явный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можно классифицировать как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Они применяются к пользовательскому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виджету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, который мы хотим явно анимировать. Если мы можем определить анимацию в том же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виджете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, мы можем использовать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AnimatedBuilder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, в противном случае, если мы определим новый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, мы сможем расширить его с помощью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AnimatedWidget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.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ru-RU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marL="228600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0180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Данные визуальные части соответствуют объектам, называемым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которые используются для: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Cвязь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между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будет рассмотрена далее. А пока пришло время немного углубиться…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86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Набор всех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формирует дерево, называемое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верхней части этого дерева (=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мы находим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RenderView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RenderView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представляет общую поверхность для объектов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 является специальной версией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dirty="0" smtClean="0"/>
          </a:p>
          <a:p>
            <a:endParaRPr lang="ru-RU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Визуально мы могли бы представить все это следующим образом:</a:t>
            </a:r>
            <a:r>
              <a:rPr lang="ru-RU" dirty="0" smtClean="0"/>
              <a:t/>
            </a:r>
            <a:br>
              <a:rPr lang="ru-RU" dirty="0" smtClean="0"/>
            </a:b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259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запуске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приложения сначала вызывается функция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main(),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который в конечном итоге вызовет метод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runApp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(Widget app).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Во время вызова метода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runApp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 Framework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инициализирует интерфейсы между собой и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 Engine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Эти интерфейсы называются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bindings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прим: привязки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  <a:r>
              <a:rPr lang="ru-RU" sz="14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 слайду</a:t>
            </a:r>
          </a:p>
          <a:p>
            <a:endParaRPr lang="ru-RU" dirty="0" smtClean="0"/>
          </a:p>
          <a:p>
            <a:endParaRPr lang="ru-RU" dirty="0" smtClean="0"/>
          </a:p>
          <a:p>
            <a:endParaRPr lang="ru-RU" dirty="0" smtClean="0"/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Каждая привязка отвечает за обработку набора конкретных задач, действий, событий, сгруппированных по области деятельности.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дальнейшей лекции приведены 4 из них, которые будут рассмотрены в этой статье: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GestureBinding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RendererBinding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WidgetsBinding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полноты картины упомяну также ряд</a:t>
            </a:r>
            <a:r>
              <a:rPr lang="ru-RU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других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ServicesBinding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отвечает за обработку сообщений, отправленных каналом платформы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ru-RU" sz="1200" b="0" i="1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platform</a:t>
            </a:r>
            <a:r>
              <a:rPr lang="ru-RU" sz="1200" b="0" i="1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</a:t>
            </a:r>
            <a:r>
              <a:rPr lang="ru-RU" sz="1200" b="0" i="1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channel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PaintingBinding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отвечает за обработку кэша изображений</a:t>
            </a:r>
          </a:p>
          <a:p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SemanticsBinding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зарезервировано для последующей реализации всего, что связано с семантикой</a:t>
            </a:r>
          </a:p>
          <a:p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TestWidgetsFlutterBinding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используется библиотекой тестов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Можно также упомянуть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WidgetsFlutterBinding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но на самом деле это не является привязкой, а скорее своего рода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"инициализатором привязки"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224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следующей диаграмме показано взаимодействие между привязками, которые я собираюсь рассмотреть далее, 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Диаграмма представляет архитектуру привязки для системы управления пользовательским интерфейсом (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UI),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иллюстрируя взаимодействие между различными компонентами и событиями. Она включает пять основных компонентов: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GestureBinding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RendererBinding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ServicesBinding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Каждый компонент связан с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UI-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окном через определенные события или вызовы.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реагирует на события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onAccessibilityFeaturesChanged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onLocaleChanged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GestureBinding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обрабатывает события на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PointerDataPacket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Ren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 smtClean="0"/>
          </a:p>
          <a:p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 этой привязки есть две основные обязанности: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Сказать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"Эй! В следующий раз, когда вы не будете заняты, "разбудите" меня, чтобы я мог немного поработать и сказать вам, что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отрендерить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или, если мне нужно, чтобы вы вызвали меня позже..."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Слушать и реагировать на такие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"тревожные пробуждения"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(см. ниже)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запрашивает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"тревожное пробуждение"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 </a:t>
            </a:r>
            <a:r>
              <a:rPr lang="ru-RU" sz="1200" b="0" i="1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Ticker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должен отработать новый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у вас есть анимация, вы ее запускаете. Анимация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кадрируется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 помощью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с регулярным интервалом (=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вызывается для выполнения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обратного вызова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Чтобы запустить такой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обратный вызов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нам нужно сказать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чтобы он "разбудил" нас при следующем обновлении (=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Begin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Это запустит обратный вызов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выполнения его задачи. Если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ticker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все еще нужно продолжить выполнение, то в конце своей задачи он вызовет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планирования другого кадра.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Когда надо обновить отображение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Например, надо отработать событие, которое приводит к визуальному изменению (пример: обновление цвета части экрана, прокрутка, добавление / удаление чего-либо с экрана), для этого нам нужно предпринять необходимые шаги, чтобы в конечном итоге показать на экране обновленное изображение. В этом случае, когда происходит такое изменение,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вызывает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для планирования другого кадра с помощью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(Позже мы увидим, как это работает на самом деле)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GestureBinding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Данная привязка слушает взаимодействие с движком в терминах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"пальца"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(=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жест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частности, он отвечает за прием данных, относящихся к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пальцу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 за определение того, с какой частью (частями) экрана работают жесты. Затем он соответственно уведомляет об этом / этих частях.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RendererBinding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Эта привязка является связующим звеном между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Она отвечает за: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прослушивание событий, создаваемых движком, чтобы сообщить об изменениях, применяемых пользователем через настройки устройства, которые влияют на визуальные эффекты и / или семантику</a:t>
            </a: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сообщение движку об изменениях, которые будут применены к отображению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Чтобы предоставить изменения, которые будут отображаться на экране,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RendererBinding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отвечает за управление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PipelineOwner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и инициализацию </a:t>
            </a: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RenderView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PipelineOwner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это своего рода </a:t>
            </a:r>
            <a:r>
              <a:rPr lang="ru-RU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оркестратор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который знает, что нужно сделать с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RenderObject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в соответствии с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компоновой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 координирует эти действия.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WidgetsBinding</a:t>
            </a:r>
            <a:endParaRPr lang="ru-RU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Данная привязка прослушивает изменения, применяемые пользователем через настройки устройства, которые влияют на язык (=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locale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и 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семантику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i="1" dirty="0" smtClean="0">
                <a:effectLst/>
              </a:rPr>
              <a:t>Небольшое примечание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i="1" dirty="0" smtClean="0">
                <a:effectLst/>
              </a:rPr>
              <a:t>Я предполагаю, что на более позднем этапе развития </a:t>
            </a:r>
            <a:r>
              <a:rPr lang="ru-RU" dirty="0" err="1" smtClean="0"/>
              <a:t>Flutter</a:t>
            </a:r>
            <a:r>
              <a:rPr lang="ru-RU" i="1" dirty="0" smtClean="0">
                <a:effectLst/>
              </a:rPr>
              <a:t> все события, связанные с семантикой, будут перенесены в </a:t>
            </a:r>
            <a:r>
              <a:rPr lang="ru-RU" dirty="0" err="1" smtClean="0"/>
              <a:t>SemanticsBinding</a:t>
            </a:r>
            <a:r>
              <a:rPr lang="ru-RU" i="1" dirty="0" smtClean="0">
                <a:effectLst/>
              </a:rPr>
              <a:t>, но на момент написания этой статьи это еще не </a:t>
            </a:r>
            <a:r>
              <a:rPr lang="ru-RU" i="1" dirty="0" err="1" smtClean="0">
                <a:effectLst/>
              </a:rPr>
              <a:t>так.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Кроме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этого,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WidgetsBinding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является связующим звеном между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виджетами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Она отвечает за: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управление процессом обработки изменений структуры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endParaRPr lang="ru-RU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вызов рендеринга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Обработка изменений структуры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осуществляется с помощью </a:t>
            </a:r>
            <a:r>
              <a:rPr lang="ru-RU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BuildOwner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BuildOwner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отслеживает, какие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виджеты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нуждаются в перестройке, и обрабатывает другие задачи, которые применяются к структуре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виджетов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 целом.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5162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Начнем с ответа на вопрос «Что такое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во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?».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это основной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стро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ительный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блок пользовательского интерфейса приложений. Причем, эти блоки, как матрешки, можно вкладывать один в другой, образуя вложенную иерархичную структуру. Таким образом все во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Flutter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это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начиная от текста на кнопке, заканчивая самим приложением, кото- рое тоже является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виджетом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Главное, что нужно сразу понять про </a:t>
            </a:r>
            <a:r>
              <a:rPr lang="ru-RU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виджеты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это то, что по типу они разделяются на две основные категории: </a:t>
            </a:r>
            <a:r>
              <a:rPr lang="ru-RU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Stateless</a:t>
            </a:r>
            <a:r>
              <a:rPr lang="ru-RU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ru-RU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Stateful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Если вы знаете английский, то из названия Вы можете сразу понять в чем их отличие. Одни имеют состояние, другие – нет. Давайте копнем поглубже.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Со стороны разработчика, всё, что связано с пользовательским интерфейсом с точки зрения компоновки и взаимодействия, делается с помощью </a:t>
            </a:r>
            <a:r>
              <a:rPr lang="ru-RU" dirty="0" err="1" smtClean="0"/>
              <a:t>виджетов.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чему такая точность? К тому, что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позволяет разработчику определить часть экрана с точки зрения размеров, содержания, компоновки и взаимодействия, </a:t>
            </a:r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за этим есть гораздо большее. Так что же такое </a:t>
            </a:r>
            <a:r>
              <a:rPr lang="ru-RU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Widget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на самом деле?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0B931A-D3D1-4047-89D1-04E5730716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321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907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88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374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718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31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454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289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760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38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367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24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0E25A-AB24-4F5B-96C2-BC546DE992AF}" type="datetimeFigureOut">
              <a:rPr lang="en-US" smtClean="0"/>
              <a:t>1/17/2025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EE12F-0BBC-4748-9418-69ABE327AB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130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widgets/LayoutId-class.html" TargetMode="External"/><Relationship Id="rId2" Type="http://schemas.openxmlformats.org/officeDocument/2006/relationships/hyperlink" Target="https://api.flutter.dev/flutter/widgets/InheritedWidget-class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widgets/Column-class.html" TargetMode="External"/><Relationship Id="rId7" Type="http://schemas.openxmlformats.org/officeDocument/2006/relationships/hyperlink" Target="https://api.flutter.dev/flutter/widgets/Opacity-class.html" TargetMode="External"/><Relationship Id="rId2" Type="http://schemas.openxmlformats.org/officeDocument/2006/relationships/hyperlink" Target="https://api.flutter.dev/flutter/widgets/Row-clas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pi.flutter.dev/flutter/widgets/Align-class.html" TargetMode="External"/><Relationship Id="rId5" Type="http://schemas.openxmlformats.org/officeDocument/2006/relationships/hyperlink" Target="https://api.flutter.dev/flutter/widgets/RawImage-class.html" TargetMode="External"/><Relationship Id="rId4" Type="http://schemas.openxmlformats.org/officeDocument/2006/relationships/hyperlink" Target="https://api.flutter.dev/flutter/widgets/Stack-class.html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material/Scaffold-class.html" TargetMode="External"/><Relationship Id="rId2" Type="http://schemas.openxmlformats.org/officeDocument/2006/relationships/hyperlink" Target="https://api.flutter.dev/flutter/material/RaisedButton-class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pi.flutter.dev/flutter/widgets/Container-class.html" TargetMode="External"/><Relationship Id="rId5" Type="http://schemas.openxmlformats.org/officeDocument/2006/relationships/hyperlink" Target="https://api.flutter.dev/flutter/widgets/GestureDetector-class.html" TargetMode="External"/><Relationship Id="rId4" Type="http://schemas.openxmlformats.org/officeDocument/2006/relationships/hyperlink" Target="https://api.flutter.dev/flutter/widgets/Text-class.html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gi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gif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jpe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lutter.dev/flutter/rendering/RenderObject-clas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 smtClean="0"/>
              <a:t>Виджеты</a:t>
            </a:r>
            <a:endParaRPr lang="en-US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21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https://habrastorage.org/r/w1560/webt/ws/ph/x_/wsphx_tme3caqf0qimfk0wxur9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660" y="0"/>
            <a:ext cx="7145111" cy="6769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157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Widget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 smtClean="0"/>
              <a:t>В </a:t>
            </a:r>
            <a:r>
              <a:rPr lang="ru-RU" sz="3200" dirty="0" err="1" smtClean="0"/>
              <a:t>FIutter</a:t>
            </a:r>
            <a:r>
              <a:rPr lang="ru-RU" sz="3200" dirty="0" smtClean="0"/>
              <a:t> </a:t>
            </a:r>
            <a:r>
              <a:rPr lang="ru-RU" sz="3200" b="1" dirty="0" smtClean="0"/>
              <a:t>все является </a:t>
            </a:r>
            <a:r>
              <a:rPr lang="ru-RU" sz="3200" b="1" dirty="0" err="1" smtClean="0"/>
              <a:t>виджетом</a:t>
            </a:r>
            <a:r>
              <a:rPr lang="ru-RU" sz="3200" b="1" dirty="0" smtClean="0"/>
              <a:t> </a:t>
            </a:r>
            <a:r>
              <a:rPr lang="ru-RU" sz="3200" b="1" i="1" dirty="0" smtClean="0"/>
              <a:t>(почти верно). </a:t>
            </a:r>
            <a:r>
              <a:rPr lang="ru-RU" sz="3200" dirty="0" smtClean="0"/>
              <a:t>Начиная с кнопки, экрана и заканчивая целым приложением.</a:t>
            </a:r>
          </a:p>
          <a:p>
            <a:pPr marL="0" indent="0">
              <a:buNone/>
            </a:pPr>
            <a:r>
              <a:rPr lang="ru-RU" sz="3200" b="1" dirty="0" err="1" smtClean="0"/>
              <a:t>Виджеты</a:t>
            </a:r>
            <a:r>
              <a:rPr lang="ru-RU" sz="3200" dirty="0" smtClean="0"/>
              <a:t> - это центральная иерархия классов в </a:t>
            </a:r>
            <a:r>
              <a:rPr lang="ru-RU" sz="3200" dirty="0" err="1" smtClean="0"/>
              <a:t>фреймворке</a:t>
            </a:r>
            <a:endParaRPr lang="ru-RU" sz="3200" dirty="0" smtClean="0"/>
          </a:p>
          <a:p>
            <a:pPr marL="0" indent="0">
              <a:buNone/>
            </a:pPr>
            <a:r>
              <a:rPr lang="ru-RU" sz="3200" dirty="0" err="1" smtClean="0"/>
              <a:t>Flutter</a:t>
            </a:r>
            <a:r>
              <a:rPr lang="ru-RU" sz="3200" dirty="0" smtClean="0"/>
              <a:t>.</a:t>
            </a:r>
          </a:p>
          <a:p>
            <a:pPr marL="0" indent="0">
              <a:buNone/>
            </a:pPr>
            <a:r>
              <a:rPr lang="ru-RU" sz="3200" b="1" dirty="0" err="1" smtClean="0"/>
              <a:t>Виджет</a:t>
            </a:r>
            <a:r>
              <a:rPr lang="ru-RU" sz="3200" dirty="0" smtClean="0"/>
              <a:t> - это </a:t>
            </a:r>
            <a:r>
              <a:rPr lang="ru-RU" sz="3200" b="1" dirty="0" smtClean="0"/>
              <a:t>неизменяемое</a:t>
            </a:r>
            <a:r>
              <a:rPr lang="ru-RU" sz="3200" dirty="0" smtClean="0"/>
              <a:t> описание части пользовательского интерфейса.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83612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Неизменяемая </a:t>
            </a:r>
            <a:r>
              <a:rPr lang="ru-RU" dirty="0" smtClean="0"/>
              <a:t>конфигурация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@immutable</a:t>
            </a:r>
          </a:p>
          <a:p>
            <a:pPr marL="0" indent="0">
              <a:buNone/>
            </a:pPr>
            <a:r>
              <a:rPr lang="en-US" dirty="0"/>
              <a:t>abstract class Widget extends </a:t>
            </a:r>
            <a:r>
              <a:rPr lang="en-US" dirty="0" err="1"/>
              <a:t>DiagnosticableTree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 err="1"/>
              <a:t>const</a:t>
            </a:r>
            <a:r>
              <a:rPr lang="en-US" dirty="0"/>
              <a:t> Widget({ </a:t>
            </a:r>
            <a:r>
              <a:rPr lang="en-US" dirty="0" err="1"/>
              <a:t>this.key</a:t>
            </a:r>
            <a:r>
              <a:rPr lang="en-US" dirty="0"/>
              <a:t> });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final Key </a:t>
            </a:r>
            <a:r>
              <a:rPr lang="en-US" dirty="0" err="1"/>
              <a:t>key</a:t>
            </a:r>
            <a:r>
              <a:rPr lang="en-US" dirty="0"/>
              <a:t>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...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9871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ru-RU" dirty="0"/>
              <a:t>Иерархическая структура </a:t>
            </a:r>
            <a:r>
              <a:rPr lang="ru-RU" dirty="0" err="1" smtClean="0"/>
              <a:t>виджетов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Widget build(</a:t>
            </a:r>
            <a:r>
              <a:rPr lang="en-US" dirty="0" err="1" smtClean="0"/>
              <a:t>BuildContext</a:t>
            </a:r>
            <a:r>
              <a:rPr lang="en-US" dirty="0" smtClean="0"/>
              <a:t> context){</a:t>
            </a:r>
          </a:p>
          <a:p>
            <a:pPr marL="0" indent="0">
              <a:buNone/>
            </a:pPr>
            <a:r>
              <a:rPr lang="en-US" dirty="0" smtClean="0"/>
              <a:t>    return </a:t>
            </a:r>
            <a:r>
              <a:rPr lang="en-US" b="1" i="1" dirty="0" err="1" smtClean="0"/>
              <a:t>SafeArea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        child: </a:t>
            </a:r>
            <a:r>
              <a:rPr lang="en-US" b="1" i="1" dirty="0" smtClean="0"/>
              <a:t>Scaffold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appBar</a:t>
            </a:r>
            <a:r>
              <a:rPr lang="en-US" dirty="0" smtClean="0"/>
              <a:t>: </a:t>
            </a:r>
            <a:r>
              <a:rPr lang="en-US" b="1" i="1" dirty="0" err="1" smtClean="0"/>
              <a:t>AppBar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                title: </a:t>
            </a:r>
            <a:r>
              <a:rPr lang="en-US" b="1" i="1" dirty="0" smtClean="0"/>
              <a:t>Text</a:t>
            </a:r>
            <a:r>
              <a:rPr lang="en-US" dirty="0" smtClean="0"/>
              <a:t>('My title'),</a:t>
            </a:r>
          </a:p>
          <a:p>
            <a:pPr marL="0" indent="0">
              <a:buNone/>
            </a:pPr>
            <a:r>
              <a:rPr lang="en-US" dirty="0" smtClean="0"/>
              <a:t>            ),</a:t>
            </a:r>
          </a:p>
          <a:p>
            <a:pPr marL="0" indent="0">
              <a:buNone/>
            </a:pPr>
            <a:r>
              <a:rPr lang="en-US" dirty="0" smtClean="0"/>
              <a:t>            body: </a:t>
            </a:r>
            <a:r>
              <a:rPr lang="en-US" b="1" i="1" dirty="0" smtClean="0"/>
              <a:t>Container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                child: </a:t>
            </a:r>
            <a:r>
              <a:rPr lang="en-US" b="1" i="1" dirty="0" smtClean="0"/>
              <a:t>Center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                    child: </a:t>
            </a:r>
            <a:r>
              <a:rPr lang="en-US" b="1" i="1" dirty="0" smtClean="0"/>
              <a:t>Text</a:t>
            </a:r>
            <a:r>
              <a:rPr lang="en-US" dirty="0" smtClean="0"/>
              <a:t>('Centered Text'),</a:t>
            </a:r>
            <a:r>
              <a:rPr lang="ru-RU" dirty="0" smtClean="0"/>
              <a:t> </a:t>
            </a:r>
            <a:r>
              <a:rPr lang="en-US" dirty="0" smtClean="0"/>
              <a:t>),),), );}</a:t>
            </a:r>
            <a:endParaRPr lang="en-US" dirty="0"/>
          </a:p>
        </p:txBody>
      </p:sp>
      <p:pic>
        <p:nvPicPr>
          <p:cNvPr id="7174" name="Picture 6" descr="https://habrastorage.org/r/w1560/webt/f2/ke/dt/f2kedtux7_ot2issfzbv64n3ua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7532" y="619394"/>
            <a:ext cx="3634468" cy="6238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552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https://habrastorage.org/r/w1560/webt/9x/kq/lb/9xkqlbngsofs0w7m71rx2yucnzy.pn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7514" y="119190"/>
            <a:ext cx="2724486" cy="181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s://habrastorage.org/r/w1560/webt/mp/lw/-o/mplw-oisztyx_zvwf8kvpl2tpo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78353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88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Понятие элемента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i="1" dirty="0"/>
              <a:t>Каждому</a:t>
            </a:r>
            <a:r>
              <a:rPr lang="ru-RU" i="1" dirty="0"/>
              <a:t> </a:t>
            </a:r>
            <a:r>
              <a:rPr lang="ru-RU" i="1" dirty="0" err="1"/>
              <a:t>виджету</a:t>
            </a:r>
            <a:r>
              <a:rPr lang="ru-RU" i="1" dirty="0"/>
              <a:t> соответствует </a:t>
            </a:r>
            <a:r>
              <a:rPr lang="ru-RU" b="1" i="1" dirty="0"/>
              <a:t>один</a:t>
            </a:r>
            <a:r>
              <a:rPr lang="ru-RU" i="1" dirty="0"/>
              <a:t> элемент. Элементы связаны друг с другом и образуют дерево. Следовательно </a:t>
            </a:r>
            <a:r>
              <a:rPr lang="ru-RU" b="1" i="1" dirty="0"/>
              <a:t>элемент</a:t>
            </a:r>
            <a:r>
              <a:rPr lang="ru-RU" i="1" dirty="0"/>
              <a:t> является ссылкой на что-то в дереве.</a:t>
            </a:r>
            <a:endParaRPr lang="en-US" dirty="0"/>
          </a:p>
        </p:txBody>
      </p:sp>
      <p:pic>
        <p:nvPicPr>
          <p:cNvPr id="9220" name="Picture 4" descr="https://habrastorage.org/r/w1560/webt/bd/cx/t4/bdcxt4slijkhhc5j0fnipnauye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2580" y="3521075"/>
            <a:ext cx="7835510" cy="3336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7638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Ж</a:t>
            </a:r>
            <a:r>
              <a:rPr lang="ru-RU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изненный </a:t>
            </a:r>
            <a:r>
              <a:rPr lang="ru-RU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цикл элемента: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07886"/>
            <a:ext cx="10515600" cy="545011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 smtClean="0"/>
              <a:t>Элемент создаётся посредством вызова метода </a:t>
            </a:r>
            <a:r>
              <a:rPr lang="ru-RU" dirty="0" err="1" smtClean="0"/>
              <a:t>Widget.createElement</a:t>
            </a:r>
            <a:r>
              <a:rPr lang="ru-RU" dirty="0" smtClean="0"/>
              <a:t> и конфигурируется экземпляром </a:t>
            </a:r>
            <a:r>
              <a:rPr lang="ru-RU" dirty="0" err="1" smtClean="0"/>
              <a:t>виджета</a:t>
            </a:r>
            <a:r>
              <a:rPr lang="ru-RU" dirty="0" smtClean="0"/>
              <a:t>, у которого был вызван метод.</a:t>
            </a:r>
          </a:p>
          <a:p>
            <a:pPr marL="0" indent="0">
              <a:buNone/>
            </a:pPr>
            <a:r>
              <a:rPr lang="ru-RU" dirty="0" smtClean="0"/>
              <a:t> С помощью метода </a:t>
            </a:r>
            <a:r>
              <a:rPr lang="ru-RU" dirty="0" err="1" smtClean="0"/>
              <a:t>mount</a:t>
            </a:r>
            <a:r>
              <a:rPr lang="ru-RU" dirty="0" smtClean="0"/>
              <a:t> созданный элемент добавляется в заданную позицию родительского элемента. При вызове данного метода также ассоциируются дочерние </a:t>
            </a:r>
            <a:r>
              <a:rPr lang="ru-RU" dirty="0" err="1" smtClean="0"/>
              <a:t>виджеты</a:t>
            </a:r>
            <a:r>
              <a:rPr lang="ru-RU" dirty="0" smtClean="0"/>
              <a:t> и элементам сопоставляются объекты дерева рендеринга.</a:t>
            </a:r>
          </a:p>
          <a:p>
            <a:pPr marL="0" indent="0">
              <a:buNone/>
            </a:pPr>
            <a:r>
              <a:rPr lang="ru-RU" dirty="0" smtClean="0"/>
              <a:t> </a:t>
            </a:r>
            <a:r>
              <a:rPr lang="ru-RU" dirty="0" err="1" smtClean="0"/>
              <a:t>Виджет</a:t>
            </a:r>
            <a:r>
              <a:rPr lang="ru-RU" dirty="0" smtClean="0"/>
              <a:t> становится активным и должен появиться на экране.</a:t>
            </a:r>
          </a:p>
          <a:p>
            <a:pPr marL="0" indent="0">
              <a:buNone/>
            </a:pPr>
            <a:r>
              <a:rPr lang="ru-RU" dirty="0" smtClean="0"/>
              <a:t> В случае изменения </a:t>
            </a:r>
            <a:r>
              <a:rPr lang="ru-RU" dirty="0" err="1" smtClean="0"/>
              <a:t>виджета</a:t>
            </a:r>
            <a:r>
              <a:rPr lang="ru-RU" dirty="0" smtClean="0"/>
              <a:t>, связанного с элементом (например, если родительский элемент изменился), есть несколько вариантов развития событий. Если новый </a:t>
            </a:r>
            <a:r>
              <a:rPr lang="ru-RU" dirty="0" err="1" smtClean="0"/>
              <a:t>виджет</a:t>
            </a:r>
            <a:r>
              <a:rPr lang="ru-RU" dirty="0" smtClean="0"/>
              <a:t> имеет такой же </a:t>
            </a:r>
            <a:r>
              <a:rPr lang="ru-RU" dirty="0" err="1" smtClean="0"/>
              <a:t>runtimeType</a:t>
            </a:r>
            <a:r>
              <a:rPr lang="ru-RU" dirty="0" smtClean="0"/>
              <a:t> и </a:t>
            </a:r>
            <a:r>
              <a:rPr lang="ru-RU" dirty="0" err="1" smtClean="0"/>
              <a:t>key</a:t>
            </a:r>
            <a:r>
              <a:rPr lang="ru-RU" dirty="0" smtClean="0"/>
              <a:t>, то элемент связывается с ним. В противном случае, текущий элемент удаляется из дерева, а для нового </a:t>
            </a:r>
            <a:r>
              <a:rPr lang="ru-RU" dirty="0" err="1" smtClean="0"/>
              <a:t>виджета</a:t>
            </a:r>
            <a:r>
              <a:rPr lang="ru-RU" dirty="0" smtClean="0"/>
              <a:t> создаётся и ассоциируется с ним новый элемент.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620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Под итоги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Нет никакого дерева </a:t>
            </a:r>
            <a:r>
              <a:rPr lang="ru-RU" dirty="0" err="1"/>
              <a:t>виджетов</a:t>
            </a:r>
            <a:r>
              <a:rPr lang="ru-RU" dirty="0"/>
              <a:t>, но есть дерево элементов</a:t>
            </a:r>
          </a:p>
          <a:p>
            <a:r>
              <a:rPr lang="ru-RU" dirty="0"/>
              <a:t>Элементы создаются </a:t>
            </a:r>
            <a:r>
              <a:rPr lang="ru-RU" dirty="0" err="1"/>
              <a:t>виджетами</a:t>
            </a:r>
            <a:endParaRPr lang="ru-RU" dirty="0"/>
          </a:p>
          <a:p>
            <a:r>
              <a:rPr lang="ru-RU" dirty="0"/>
              <a:t>Элемент ссылается на </a:t>
            </a:r>
            <a:r>
              <a:rPr lang="ru-RU" dirty="0" err="1"/>
              <a:t>виджет</a:t>
            </a:r>
            <a:r>
              <a:rPr lang="ru-RU" dirty="0"/>
              <a:t>, который его создал</a:t>
            </a:r>
          </a:p>
          <a:p>
            <a:r>
              <a:rPr lang="ru-RU" dirty="0"/>
              <a:t>Элементы связаны вместе с родительскими отношениями</a:t>
            </a:r>
          </a:p>
          <a:p>
            <a:r>
              <a:rPr lang="ru-RU" dirty="0"/>
              <a:t>У элемента может быть "ребёнок"</a:t>
            </a:r>
          </a:p>
          <a:p>
            <a:r>
              <a:rPr lang="ru-RU" dirty="0"/>
              <a:t>Элементы также могут указывать на </a:t>
            </a:r>
            <a:r>
              <a:rPr lang="ru-RU" i="1" dirty="0" err="1"/>
              <a:t>RenderObject</a:t>
            </a:r>
            <a:endParaRPr lang="ru-RU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85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https://habrastorage.org/r/w1560/webt/x5/vb/jt/x5vbjtq_5fhuyhvc2s7jnt7pba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627" y="-8"/>
            <a:ext cx="9506575" cy="6858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900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Context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BuildContext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— это фундаментальная концепция, которая представляет расположение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 дереве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виджетов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Он обеспечивает доступ к широкому спектру услуг и информации, такой как размер и положение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текущая тема и данные медиа-запроса.</a:t>
            </a:r>
          </a:p>
          <a:p>
            <a:pPr algn="just"/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BuildContext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передается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виджетам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 качестве параметра во время метода сборки и используется для доступа к свойствам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его родительских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виджетов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Он также используется для создания новых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виджетов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навигации по дереву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виджетов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142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habrastorage.org/r/w1560/webt/i0/tp/fo/i0tpfoumlz1ultkyzqywfm9-osa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492" y="899886"/>
            <a:ext cx="10245308" cy="5233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051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Классификация </a:t>
            </a:r>
            <a:r>
              <a:rPr lang="ru-RU" dirty="0" err="1" smtClean="0"/>
              <a:t>виджетов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Во </a:t>
            </a:r>
            <a:r>
              <a:rPr lang="ru-RU" dirty="0" err="1"/>
              <a:t>Flutter</a:t>
            </a:r>
            <a:r>
              <a:rPr lang="ru-RU" dirty="0"/>
              <a:t> </a:t>
            </a:r>
            <a:r>
              <a:rPr lang="ru-RU" dirty="0" err="1"/>
              <a:t>виджеты</a:t>
            </a:r>
            <a:r>
              <a:rPr lang="ru-RU" dirty="0"/>
              <a:t> </a:t>
            </a:r>
            <a:r>
              <a:rPr lang="ru-RU" dirty="0" smtClean="0"/>
              <a:t>можно разделить </a:t>
            </a:r>
            <a:r>
              <a:rPr lang="ru-RU" dirty="0"/>
              <a:t>на 3 категории, лично я называю их следующим </a:t>
            </a:r>
            <a:r>
              <a:rPr lang="ru-RU" dirty="0" smtClean="0"/>
              <a:t>образом</a:t>
            </a:r>
          </a:p>
          <a:p>
            <a:r>
              <a:rPr lang="en-US" dirty="0" smtClean="0"/>
              <a:t>Proxy</a:t>
            </a:r>
            <a:endParaRPr lang="ru-RU" dirty="0" smtClean="0"/>
          </a:p>
          <a:p>
            <a:r>
              <a:rPr lang="en-US" dirty="0" smtClean="0"/>
              <a:t>Renderer</a:t>
            </a:r>
            <a:endParaRPr lang="ru-RU" dirty="0" smtClean="0"/>
          </a:p>
          <a:p>
            <a:r>
              <a:rPr lang="en-US" dirty="0"/>
              <a:t>Component</a:t>
            </a:r>
          </a:p>
        </p:txBody>
      </p:sp>
    </p:spTree>
    <p:extLst>
      <p:ext uri="{BB962C8B-B14F-4D97-AF65-F5344CB8AC3E}">
        <p14:creationId xmlns:p14="http://schemas.microsoft.com/office/powerpoint/2010/main" val="728466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Proxy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3200" dirty="0"/>
              <a:t>Основная задача этих </a:t>
            </a:r>
            <a:r>
              <a:rPr lang="ru-RU" sz="3200" dirty="0" err="1"/>
              <a:t>виджетов</a:t>
            </a:r>
            <a:r>
              <a:rPr lang="ru-RU" sz="3200" dirty="0"/>
              <a:t> состоит в том, чтобы хранить некоторую информацию (которая должна быть доступной для </a:t>
            </a:r>
            <a:r>
              <a:rPr lang="ru-RU" sz="3200" dirty="0" err="1"/>
              <a:t>виджетов</a:t>
            </a:r>
            <a:r>
              <a:rPr lang="ru-RU" sz="3200" dirty="0"/>
              <a:t>), части древовидной структуры, основанной на </a:t>
            </a:r>
            <a:r>
              <a:rPr lang="ru-RU" sz="3200" dirty="0" err="1"/>
              <a:t>Proxy</a:t>
            </a:r>
            <a:r>
              <a:rPr lang="ru-RU" sz="3200" dirty="0"/>
              <a:t>. Примером таких </a:t>
            </a:r>
            <a:r>
              <a:rPr lang="ru-RU" sz="3200" dirty="0" err="1"/>
              <a:t>виджетов</a:t>
            </a:r>
            <a:r>
              <a:rPr lang="ru-RU" sz="3200" dirty="0"/>
              <a:t> является </a:t>
            </a:r>
            <a:r>
              <a:rPr lang="ru-RU" sz="3200" b="1" dirty="0" err="1">
                <a:hlinkClick r:id="rId2"/>
              </a:rPr>
              <a:t>InheritedWidget</a:t>
            </a:r>
            <a:r>
              <a:rPr lang="ru-RU" sz="3200" dirty="0"/>
              <a:t> или </a:t>
            </a:r>
            <a:r>
              <a:rPr lang="ru-RU" sz="3200" b="1" dirty="0" err="1">
                <a:hlinkClick r:id="rId3"/>
              </a:rPr>
              <a:t>LayoutId</a:t>
            </a:r>
            <a:r>
              <a:rPr lang="ru-RU" sz="3200" dirty="0"/>
              <a:t>.</a:t>
            </a:r>
          </a:p>
          <a:p>
            <a:pPr marL="0" indent="0">
              <a:buNone/>
            </a:pPr>
            <a:r>
              <a:rPr lang="ru-RU" sz="3200" dirty="0" smtClean="0"/>
              <a:t/>
            </a:r>
            <a:br>
              <a:rPr lang="ru-RU" sz="3200" dirty="0" smtClean="0"/>
            </a:br>
            <a:r>
              <a:rPr lang="ru-RU" sz="3200" dirty="0"/>
              <a:t>Эти </a:t>
            </a:r>
            <a:r>
              <a:rPr lang="ru-RU" sz="3200" dirty="0" err="1"/>
              <a:t>виджеты</a:t>
            </a:r>
            <a:r>
              <a:rPr lang="ru-RU" sz="3200" dirty="0"/>
              <a:t> не принимают непосредственного участия в формировании пользовательского интерфейса, но используются для получения информации, которую они могут предоставить.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3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Renderer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/>
              <a:t>Данные </a:t>
            </a:r>
            <a:r>
              <a:rPr lang="ru-RU" sz="3200" dirty="0" err="1"/>
              <a:t>виджеты</a:t>
            </a:r>
            <a:r>
              <a:rPr lang="ru-RU" sz="3200" dirty="0"/>
              <a:t> имеют непосредственное отношение к компоновке экрана, поскольку они определяют (или используются для определения) </a:t>
            </a:r>
            <a:r>
              <a:rPr lang="ru-RU" sz="3200" i="1" dirty="0"/>
              <a:t>размеры</a:t>
            </a:r>
            <a:r>
              <a:rPr lang="ru-RU" sz="3200" dirty="0"/>
              <a:t>, </a:t>
            </a:r>
            <a:r>
              <a:rPr lang="ru-RU" sz="3200" i="1" dirty="0"/>
              <a:t>положение</a:t>
            </a:r>
            <a:r>
              <a:rPr lang="ru-RU" sz="3200" dirty="0"/>
              <a:t>, </a:t>
            </a:r>
            <a:r>
              <a:rPr lang="ru-RU" sz="3200" i="1" dirty="0" err="1"/>
              <a:t>отрисовку</a:t>
            </a:r>
            <a:r>
              <a:rPr lang="ru-RU" sz="3200" dirty="0"/>
              <a:t>. Типичными примерами являются: </a:t>
            </a:r>
            <a:r>
              <a:rPr lang="ru-RU" sz="3200" b="1" dirty="0" err="1">
                <a:hlinkClick r:id="rId2"/>
              </a:rPr>
              <a:t>Row</a:t>
            </a:r>
            <a:r>
              <a:rPr lang="ru-RU" sz="3200" dirty="0"/>
              <a:t>, </a:t>
            </a:r>
            <a:r>
              <a:rPr lang="ru-RU" sz="3200" b="1" dirty="0" err="1">
                <a:hlinkClick r:id="rId3"/>
              </a:rPr>
              <a:t>Column</a:t>
            </a:r>
            <a:r>
              <a:rPr lang="ru-RU" sz="3200" dirty="0"/>
              <a:t>, </a:t>
            </a:r>
            <a:r>
              <a:rPr lang="ru-RU" sz="3200" b="1" dirty="0" err="1">
                <a:hlinkClick r:id="rId4"/>
              </a:rPr>
              <a:t>Stack</a:t>
            </a:r>
            <a:r>
              <a:rPr lang="ru-RU" sz="3200" dirty="0"/>
              <a:t>, </a:t>
            </a:r>
            <a:r>
              <a:rPr lang="ru-RU" sz="3200" dirty="0" smtClean="0"/>
              <a:t>а также</a:t>
            </a:r>
            <a:r>
              <a:rPr lang="ru-RU" sz="3200" dirty="0"/>
              <a:t> </a:t>
            </a:r>
            <a:r>
              <a:rPr lang="ru-RU" sz="3200" b="1" dirty="0" err="1">
                <a:hlinkClick r:id="rId5"/>
              </a:rPr>
              <a:t>Padding</a:t>
            </a:r>
            <a:r>
              <a:rPr lang="ru-RU" sz="3200" dirty="0"/>
              <a:t>, </a:t>
            </a:r>
            <a:r>
              <a:rPr lang="ru-RU" sz="3200" b="1" dirty="0" err="1">
                <a:hlinkClick r:id="rId6"/>
              </a:rPr>
              <a:t>Align</a:t>
            </a:r>
            <a:r>
              <a:rPr lang="ru-RU" sz="3200" dirty="0"/>
              <a:t>, </a:t>
            </a:r>
            <a:r>
              <a:rPr lang="ru-RU" sz="3200" b="1" dirty="0" err="1">
                <a:hlinkClick r:id="rId7"/>
              </a:rPr>
              <a:t>Opacity</a:t>
            </a:r>
            <a:r>
              <a:rPr lang="ru-RU" sz="3200" dirty="0"/>
              <a:t>, </a:t>
            </a:r>
            <a:r>
              <a:rPr lang="ru-RU" sz="3200" b="1" dirty="0" err="1">
                <a:hlinkClick r:id="rId5"/>
              </a:rPr>
              <a:t>RawImage</a:t>
            </a:r>
            <a:r>
              <a:rPr lang="ru-RU" sz="3200" dirty="0" smtClean="0"/>
              <a:t>...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3582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Это другие </a:t>
            </a:r>
            <a:r>
              <a:rPr lang="ru-RU" dirty="0" err="1"/>
              <a:t>виджеты</a:t>
            </a:r>
            <a:r>
              <a:rPr lang="ru-RU" dirty="0"/>
              <a:t>, которые предоставляют непосредственно не окончательную информацию, связанную с размерами, позициями, внешним видом, а скорее данные (или подсказки), которые будут использоваться для получения той самой финальной информации. Эти </a:t>
            </a:r>
            <a:r>
              <a:rPr lang="ru-RU" dirty="0" err="1"/>
              <a:t>виджеты</a:t>
            </a:r>
            <a:r>
              <a:rPr lang="ru-RU" dirty="0"/>
              <a:t> обычно называются компонентами.</a:t>
            </a:r>
          </a:p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dirty="0"/>
              <a:t>Примеры: </a:t>
            </a:r>
            <a:r>
              <a:rPr lang="ru-RU" b="1" dirty="0" err="1">
                <a:hlinkClick r:id="rId2"/>
              </a:rPr>
              <a:t>RaisedButton</a:t>
            </a:r>
            <a:r>
              <a:rPr lang="ru-RU" dirty="0"/>
              <a:t>, </a:t>
            </a:r>
            <a:r>
              <a:rPr lang="ru-RU" b="1" dirty="0" err="1">
                <a:hlinkClick r:id="rId3"/>
              </a:rPr>
              <a:t>Scaffold</a:t>
            </a:r>
            <a:r>
              <a:rPr lang="ru-RU" dirty="0"/>
              <a:t>, </a:t>
            </a:r>
            <a:r>
              <a:rPr lang="ru-RU" b="1" dirty="0" err="1">
                <a:hlinkClick r:id="rId4"/>
              </a:rPr>
              <a:t>Text</a:t>
            </a:r>
            <a:r>
              <a:rPr lang="ru-RU" dirty="0"/>
              <a:t>, </a:t>
            </a:r>
            <a:r>
              <a:rPr lang="ru-RU" b="1" dirty="0" err="1">
                <a:hlinkClick r:id="rId5"/>
              </a:rPr>
              <a:t>GestureDetector</a:t>
            </a:r>
            <a:r>
              <a:rPr lang="ru-RU" dirty="0"/>
              <a:t>, </a:t>
            </a:r>
            <a:r>
              <a:rPr lang="ru-RU" b="1" dirty="0" err="1">
                <a:hlinkClick r:id="rId6"/>
              </a:rPr>
              <a:t>Container</a:t>
            </a:r>
            <a:r>
              <a:rPr lang="ru-RU" dirty="0"/>
              <a:t>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11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 descr="https://habrastorage.org/r/w1560/webt/oe/j0/j7/oej0j75h_3ycogohqdckq5e03i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71" y="2085839"/>
            <a:ext cx="11945257" cy="3830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1332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Типы элементов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habrastorage.org/r/w1560/webt/or/au/yc/orauycfegkvfnjlmjws4x4ftpu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25625"/>
            <a:ext cx="12192000" cy="427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846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Типы элементов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61" y="1690688"/>
            <a:ext cx="11969607" cy="481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421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Типы элементов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849" y="1462964"/>
            <a:ext cx="8913824" cy="507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461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Как </a:t>
            </a:r>
            <a:r>
              <a:rPr lang="ru-RU" dirty="0" err="1" smtClean="0"/>
              <a:t>виджеты</a:t>
            </a:r>
            <a:r>
              <a:rPr lang="ru-RU" dirty="0" smtClean="0"/>
              <a:t> работают </a:t>
            </a:r>
            <a:r>
              <a:rPr lang="ru-RU" dirty="0" err="1" smtClean="0"/>
              <a:t>всесте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err="1"/>
              <a:t>Инвалидация</a:t>
            </a:r>
            <a:r>
              <a:rPr lang="ru-RU" dirty="0"/>
              <a:t> элемента может быть сделана следующими способами:</a:t>
            </a:r>
          </a:p>
          <a:p>
            <a:pPr marL="0" indent="0">
              <a:buNone/>
            </a:pPr>
            <a:endParaRPr lang="ru-RU" dirty="0"/>
          </a:p>
          <a:p>
            <a:r>
              <a:rPr lang="ru-RU" dirty="0"/>
              <a:t>используя </a:t>
            </a:r>
            <a:r>
              <a:rPr lang="ru-RU" dirty="0" err="1"/>
              <a:t>setState</a:t>
            </a:r>
            <a:r>
              <a:rPr lang="ru-RU" dirty="0"/>
              <a:t>, который </a:t>
            </a:r>
            <a:r>
              <a:rPr lang="ru-RU" dirty="0" err="1"/>
              <a:t>инвалидирует</a:t>
            </a:r>
            <a:r>
              <a:rPr lang="ru-RU" dirty="0"/>
              <a:t> весь </a:t>
            </a:r>
            <a:r>
              <a:rPr lang="ru-RU" dirty="0" err="1"/>
              <a:t>StatefulElement</a:t>
            </a:r>
            <a:r>
              <a:rPr lang="ru-RU" dirty="0"/>
              <a:t> (обратите внимание, что я намеренно не говорю </a:t>
            </a:r>
            <a:r>
              <a:rPr lang="ru-RU" dirty="0" err="1"/>
              <a:t>StatefulWidget</a:t>
            </a:r>
            <a:r>
              <a:rPr lang="ru-RU" dirty="0"/>
              <a:t>)</a:t>
            </a:r>
          </a:p>
          <a:p>
            <a:r>
              <a:rPr lang="ru-RU" dirty="0"/>
              <a:t>через уведомления, обрабатываемые </a:t>
            </a:r>
            <a:r>
              <a:rPr lang="ru-RU" dirty="0" err="1"/>
              <a:t>proxyElement</a:t>
            </a:r>
            <a:r>
              <a:rPr lang="ru-RU" dirty="0"/>
              <a:t> (например, </a:t>
            </a:r>
            <a:r>
              <a:rPr lang="ru-RU" dirty="0" err="1"/>
              <a:t>InheritedWidget</a:t>
            </a:r>
            <a:r>
              <a:rPr lang="ru-RU" dirty="0"/>
              <a:t>), который </a:t>
            </a:r>
            <a:r>
              <a:rPr lang="ru-RU" dirty="0" err="1"/>
              <a:t>инвалидирует</a:t>
            </a:r>
            <a:r>
              <a:rPr lang="ru-RU" dirty="0"/>
              <a:t> любой элемент, зависящий от данного </a:t>
            </a:r>
            <a:r>
              <a:rPr lang="ru-RU" dirty="0" err="1"/>
              <a:t>proxyElement</a:t>
            </a:r>
            <a:endParaRPr lang="ru-RU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21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https://habrastorage.org/webt/b8/mz/ba/b8mzbav2krwuwat0ibyvd5gngs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2136729" cy="6536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1" y="5717160"/>
            <a:ext cx="10515600" cy="1325563"/>
          </a:xfrm>
        </p:spPr>
        <p:txBody>
          <a:bodyPr/>
          <a:lstStyle/>
          <a:p>
            <a:r>
              <a:rPr lang="en-US" dirty="0" err="1"/>
              <a:t>onDrawFrame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7239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Управление </a:t>
            </a:r>
            <a:r>
              <a:rPr lang="en-US" dirty="0"/>
              <a:t>Flutter Framework </a:t>
            </a:r>
            <a:r>
              <a:rPr lang="ru-RU" dirty="0"/>
              <a:t>рендерингом </a:t>
            </a:r>
            <a:r>
              <a:rPr lang="en-US" dirty="0"/>
              <a:t>Flutter </a:t>
            </a:r>
            <a:r>
              <a:rPr lang="en-US" dirty="0" smtClean="0"/>
              <a:t>Engine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Исключения:</a:t>
            </a:r>
          </a:p>
          <a:p>
            <a:r>
              <a:rPr lang="ru-RU" dirty="0" err="1" smtClean="0"/>
              <a:t>Gesture</a:t>
            </a:r>
            <a:r>
              <a:rPr lang="ru-RU" dirty="0" smtClean="0"/>
              <a:t> </a:t>
            </a:r>
            <a:r>
              <a:rPr lang="ru-RU" dirty="0"/>
              <a:t>/ Жест (= событие на стекле)</a:t>
            </a:r>
          </a:p>
          <a:p>
            <a:r>
              <a:rPr lang="ru-RU" dirty="0"/>
              <a:t>Сообщения платформы (= сообщения, которые создаются устройством, например, GPS)</a:t>
            </a:r>
          </a:p>
          <a:p>
            <a:r>
              <a:rPr lang="ru-RU" dirty="0"/>
              <a:t>Сообщения устройства (= сообщения, которые относятся к изменению состояния устройства, например, ориентация, приложение, отправленное в фоновом режиме, предупреждения памяти, настройки устройства…)</a:t>
            </a:r>
          </a:p>
          <a:p>
            <a:r>
              <a:rPr lang="ru-RU" dirty="0" err="1"/>
              <a:t>Future</a:t>
            </a:r>
            <a:r>
              <a:rPr lang="ru-RU" dirty="0"/>
              <a:t> или </a:t>
            </a:r>
            <a:r>
              <a:rPr lang="ru-RU" dirty="0" err="1"/>
              <a:t>http</a:t>
            </a:r>
            <a:r>
              <a:rPr lang="ru-RU" dirty="0"/>
              <a:t>-ответы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183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Шаг 1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ru-RU" dirty="0"/>
              <a:t>Вызывается </a:t>
            </a:r>
            <a:r>
              <a:rPr lang="ru-RU" i="1" dirty="0" err="1"/>
              <a:t>WidgetsBinding</a:t>
            </a:r>
            <a:r>
              <a:rPr lang="ru-RU" dirty="0"/>
              <a:t>, и данная привязка сначала рассматривает изменения, связанные с элементами. </a:t>
            </a:r>
            <a:r>
              <a:rPr lang="ru-RU" i="1" dirty="0" err="1"/>
              <a:t>WidgetsBinding</a:t>
            </a:r>
            <a:r>
              <a:rPr lang="ru-RU" dirty="0"/>
              <a:t> вызывает метод </a:t>
            </a:r>
            <a:r>
              <a:rPr lang="ru-RU" i="1" dirty="0" err="1"/>
              <a:t>buildScope</a:t>
            </a:r>
            <a:r>
              <a:rPr lang="ru-RU" dirty="0"/>
              <a:t> объекта </a:t>
            </a:r>
            <a:r>
              <a:rPr lang="ru-RU" i="1" dirty="0" err="1"/>
              <a:t>buildOwner</a:t>
            </a:r>
            <a:r>
              <a:rPr lang="ru-RU" dirty="0"/>
              <a:t>, так как </a:t>
            </a:r>
            <a:r>
              <a:rPr lang="ru-RU" b="1" dirty="0" err="1"/>
              <a:t>BuildOwner</a:t>
            </a:r>
            <a:r>
              <a:rPr lang="ru-RU" dirty="0"/>
              <a:t> отвечает за обработку дерева элементов. Этот метод проходит по списку </a:t>
            </a:r>
            <a:r>
              <a:rPr lang="ru-RU" i="1" dirty="0" err="1"/>
              <a:t>dirty</a:t>
            </a:r>
            <a:r>
              <a:rPr lang="ru-RU" dirty="0"/>
              <a:t> элементов и запрашивает их перестроение (</a:t>
            </a:r>
            <a:r>
              <a:rPr lang="ru-RU" b="1" dirty="0" err="1"/>
              <a:t>rebuild</a:t>
            </a:r>
            <a:r>
              <a:rPr lang="ru-RU" dirty="0"/>
              <a:t>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58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https://habrastorage.org/webt/71/91/xc/7191xcnbg00lbho_ol_9vaczdca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154" y="272375"/>
            <a:ext cx="11527692" cy="6166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7367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946" y="273163"/>
            <a:ext cx="10482387" cy="553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928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89" y="454232"/>
            <a:ext cx="11207999" cy="603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77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https://habrastorage.org/r/w1560/webt/ws/ph/x_/wsphx_tme3caqf0qimfk0wxur9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6660" y="0"/>
            <a:ext cx="7145111" cy="6769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083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Примечание по </a:t>
            </a:r>
            <a:r>
              <a:rPr lang="ru-RU" b="1" dirty="0" err="1"/>
              <a:t>виджетам</a:t>
            </a:r>
            <a:r>
              <a:rPr lang="ru-RU" b="1" dirty="0"/>
              <a:t> и элементам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I</a:t>
            </a:r>
            <a:r>
              <a:rPr lang="en-US" dirty="0" err="1" smtClean="0"/>
              <a:t>nheritedWidget</a:t>
            </a:r>
            <a:r>
              <a:rPr lang="en-US" dirty="0" smtClean="0"/>
              <a:t> </a:t>
            </a:r>
            <a:r>
              <a:rPr lang="en-US" dirty="0"/>
              <a:t>-&gt; </a:t>
            </a:r>
            <a:r>
              <a:rPr lang="en-US" dirty="0" err="1"/>
              <a:t>InheritedElement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StatefulWidget</a:t>
            </a:r>
            <a:r>
              <a:rPr lang="en-US" dirty="0"/>
              <a:t> -&gt; </a:t>
            </a:r>
            <a:r>
              <a:rPr lang="en-US" dirty="0" err="1"/>
              <a:t>StatefulElement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StatelessWidget</a:t>
            </a:r>
            <a:r>
              <a:rPr lang="en-US" dirty="0"/>
              <a:t> -&gt; </a:t>
            </a:r>
            <a:r>
              <a:rPr lang="en-US" dirty="0" err="1"/>
              <a:t>StatelessElement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InheritedModel</a:t>
            </a:r>
            <a:r>
              <a:rPr lang="en-US" dirty="0"/>
              <a:t> -&gt; </a:t>
            </a:r>
            <a:r>
              <a:rPr lang="en-US" dirty="0" err="1"/>
              <a:t>InheritedModelElement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InheritedNotifier</a:t>
            </a:r>
            <a:r>
              <a:rPr lang="en-US" dirty="0"/>
              <a:t> -&gt; </a:t>
            </a:r>
            <a:r>
              <a:rPr lang="en-US" dirty="0" err="1"/>
              <a:t>InheritedNotifierElement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LeafRenderObjectWidget</a:t>
            </a:r>
            <a:r>
              <a:rPr lang="en-US" dirty="0"/>
              <a:t> -&gt; </a:t>
            </a:r>
            <a:r>
              <a:rPr lang="en-US" dirty="0" err="1"/>
              <a:t>LeafRenderObjectElement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SingleChildRenderObjectWidget</a:t>
            </a:r>
            <a:r>
              <a:rPr lang="en-US" dirty="0"/>
              <a:t> -&gt; </a:t>
            </a:r>
            <a:r>
              <a:rPr lang="en-US" dirty="0" err="1"/>
              <a:t>SingleChildRenderObjectElement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MultiChildRenderObjectWidget</a:t>
            </a:r>
            <a:r>
              <a:rPr lang="en-US" dirty="0"/>
              <a:t> -&gt; </a:t>
            </a:r>
            <a:r>
              <a:rPr lang="en-US" dirty="0" err="1"/>
              <a:t>MultiChildRenderObjectElement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ParentDataWidget</a:t>
            </a:r>
            <a:r>
              <a:rPr lang="en-US" dirty="0"/>
              <a:t> -&gt; </a:t>
            </a:r>
            <a:r>
              <a:rPr lang="en-US" dirty="0" err="1"/>
              <a:t>ParentDataElement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602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Шаг 2. </a:t>
            </a:r>
            <a:r>
              <a:rPr lang="en-US" b="1" dirty="0" err="1"/>
              <a:t>renderObjects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https://habrastorage.org/r/w1560/webt/dp/sw/v3/dpswv3gszlwj3f_zwsak0xq91k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601" y="1690688"/>
            <a:ext cx="11851589" cy="448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678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1469" y="-138789"/>
            <a:ext cx="10515600" cy="1325563"/>
          </a:xfrm>
        </p:spPr>
        <p:txBody>
          <a:bodyPr/>
          <a:lstStyle/>
          <a:p>
            <a:r>
              <a:rPr lang="ru-RU" dirty="0"/>
              <a:t>Часть 3: Обработка </a:t>
            </a:r>
            <a:r>
              <a:rPr lang="ru-RU" dirty="0" smtClean="0"/>
              <a:t>жестов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186774"/>
            <a:ext cx="12191999" cy="56712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Когда </a:t>
            </a:r>
            <a:r>
              <a:rPr lang="ru-RU" dirty="0" err="1"/>
              <a:t>Flutter</a:t>
            </a:r>
            <a:r>
              <a:rPr lang="ru-RU" dirty="0"/>
              <a:t> </a:t>
            </a:r>
            <a:r>
              <a:rPr lang="ru-RU" dirty="0" err="1"/>
              <a:t>Engine</a:t>
            </a:r>
            <a:r>
              <a:rPr lang="ru-RU" dirty="0"/>
              <a:t> отправляет информацию о событии, связанном с жестом, через </a:t>
            </a:r>
            <a:r>
              <a:rPr lang="ru-RU" dirty="0" err="1"/>
              <a:t>window.onPointerDataPacket</a:t>
            </a:r>
            <a:r>
              <a:rPr lang="ru-RU" dirty="0"/>
              <a:t> API, то </a:t>
            </a:r>
            <a:r>
              <a:rPr lang="ru-RU" dirty="0" err="1"/>
              <a:t>GestureBinding</a:t>
            </a:r>
            <a:r>
              <a:rPr lang="ru-RU" dirty="0"/>
              <a:t> перехватывает её, выполняет некоторую буферизацию и</a:t>
            </a:r>
            <a:r>
              <a:rPr lang="ru-RU" dirty="0" smtClean="0"/>
              <a:t>:</a:t>
            </a:r>
            <a:endParaRPr lang="ru-RU" dirty="0"/>
          </a:p>
          <a:p>
            <a:r>
              <a:rPr lang="ru-RU" dirty="0"/>
              <a:t>преобразует координаты, выдаваемые </a:t>
            </a:r>
            <a:r>
              <a:rPr lang="ru-RU" dirty="0" err="1"/>
              <a:t>Flutter</a:t>
            </a:r>
            <a:r>
              <a:rPr lang="ru-RU" dirty="0"/>
              <a:t> </a:t>
            </a:r>
            <a:r>
              <a:rPr lang="ru-RU" dirty="0" err="1"/>
              <a:t>Engine</a:t>
            </a:r>
            <a:r>
              <a:rPr lang="ru-RU" dirty="0"/>
              <a:t>, в соответствие с </a:t>
            </a:r>
            <a:r>
              <a:rPr lang="ru-RU" dirty="0" err="1"/>
              <a:t>device</a:t>
            </a:r>
            <a:r>
              <a:rPr lang="ru-RU" dirty="0"/>
              <a:t> </a:t>
            </a:r>
            <a:r>
              <a:rPr lang="ru-RU" dirty="0" err="1"/>
              <a:t>pixel</a:t>
            </a:r>
            <a:r>
              <a:rPr lang="ru-RU" dirty="0"/>
              <a:t> </a:t>
            </a:r>
            <a:r>
              <a:rPr lang="ru-RU" dirty="0" err="1"/>
              <a:t>ratio</a:t>
            </a:r>
            <a:r>
              <a:rPr lang="ru-RU" dirty="0"/>
              <a:t>, а затем</a:t>
            </a:r>
          </a:p>
          <a:p>
            <a:r>
              <a:rPr lang="ru-RU" dirty="0"/>
              <a:t>запрашивает у </a:t>
            </a:r>
            <a:r>
              <a:rPr lang="ru-RU" dirty="0" err="1"/>
              <a:t>renderView</a:t>
            </a:r>
            <a:r>
              <a:rPr lang="ru-RU" dirty="0"/>
              <a:t> список всех </a:t>
            </a:r>
            <a:r>
              <a:rPr lang="ru-RU" dirty="0" err="1"/>
              <a:t>RenderObjects</a:t>
            </a:r>
            <a:r>
              <a:rPr lang="ru-RU" dirty="0"/>
              <a:t>, которые находятся в части экрана, относящейся к координатам события</a:t>
            </a:r>
          </a:p>
          <a:p>
            <a:r>
              <a:rPr lang="ru-RU" dirty="0"/>
              <a:t>затем проходит по полученному списку </a:t>
            </a:r>
            <a:r>
              <a:rPr lang="ru-RU" dirty="0" err="1"/>
              <a:t>renderObjects</a:t>
            </a:r>
            <a:r>
              <a:rPr lang="ru-RU" dirty="0"/>
              <a:t> и отправляет связанное событие каждому из них</a:t>
            </a:r>
          </a:p>
          <a:p>
            <a:r>
              <a:rPr lang="ru-RU" dirty="0"/>
              <a:t>если </a:t>
            </a:r>
            <a:r>
              <a:rPr lang="ru-RU" dirty="0" err="1"/>
              <a:t>renderObject</a:t>
            </a:r>
            <a:r>
              <a:rPr lang="ru-RU" dirty="0"/>
              <a:t> "слушает" события такого типа, то он его обрабатывает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20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Часть 4: Анимации</a:t>
            </a:r>
            <a:br>
              <a:rPr lang="ru-RU" dirty="0"/>
            </a:b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Когда вы работаете с </a:t>
            </a:r>
            <a:r>
              <a:rPr lang="ru-RU" dirty="0" err="1"/>
              <a:t>анимациями</a:t>
            </a:r>
            <a:r>
              <a:rPr lang="ru-RU" dirty="0"/>
              <a:t>, то вы обычно используете </a:t>
            </a:r>
            <a:r>
              <a:rPr lang="ru-RU" dirty="0" err="1"/>
              <a:t>AnimationController</a:t>
            </a:r>
            <a:r>
              <a:rPr lang="ru-RU" dirty="0"/>
              <a:t> или любой </a:t>
            </a:r>
            <a:r>
              <a:rPr lang="ru-RU" dirty="0" err="1"/>
              <a:t>виджет</a:t>
            </a:r>
            <a:r>
              <a:rPr lang="ru-RU" dirty="0"/>
              <a:t> для </a:t>
            </a:r>
            <a:r>
              <a:rPr lang="ru-RU" dirty="0" err="1"/>
              <a:t>анимаций</a:t>
            </a:r>
            <a:r>
              <a:rPr lang="ru-RU" dirty="0"/>
              <a:t> (прим: </a:t>
            </a:r>
            <a:r>
              <a:rPr lang="ru-RU" dirty="0" err="1"/>
              <a:t>AnimatedCrossFade</a:t>
            </a:r>
            <a:r>
              <a:rPr lang="ru-RU" dirty="0"/>
              <a:t>).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Во </a:t>
            </a:r>
            <a:r>
              <a:rPr lang="ru-RU" dirty="0" err="1"/>
              <a:t>Flutter</a:t>
            </a:r>
            <a:r>
              <a:rPr lang="ru-RU" dirty="0"/>
              <a:t> всё, что связано с </a:t>
            </a:r>
            <a:r>
              <a:rPr lang="ru-RU" dirty="0" err="1"/>
              <a:t>анимациями</a:t>
            </a:r>
            <a:r>
              <a:rPr lang="ru-RU" dirty="0"/>
              <a:t>, относится к </a:t>
            </a:r>
            <a:r>
              <a:rPr lang="ru-RU" dirty="0" err="1"/>
              <a:t>Ticker</a:t>
            </a:r>
            <a:r>
              <a:rPr lang="ru-RU" dirty="0"/>
              <a:t>. У </a:t>
            </a:r>
            <a:r>
              <a:rPr lang="ru-RU" dirty="0" err="1"/>
              <a:t>Ticker</a:t>
            </a:r>
            <a:r>
              <a:rPr lang="ru-RU" dirty="0"/>
              <a:t>, когда он активен, есть только одна задача: "он просит </a:t>
            </a:r>
            <a:r>
              <a:rPr lang="ru-RU" dirty="0" err="1"/>
              <a:t>SchedulerBinding</a:t>
            </a:r>
            <a:r>
              <a:rPr lang="ru-RU" dirty="0"/>
              <a:t> зарегистрировать обратный вызов и сообщить </a:t>
            </a:r>
            <a:r>
              <a:rPr lang="ru-RU" dirty="0" err="1"/>
              <a:t>Flutter</a:t>
            </a:r>
            <a:r>
              <a:rPr lang="ru-RU" dirty="0"/>
              <a:t> </a:t>
            </a:r>
            <a:r>
              <a:rPr lang="ru-RU" dirty="0" err="1"/>
              <a:t>Engine</a:t>
            </a:r>
            <a:r>
              <a:rPr lang="ru-RU" dirty="0"/>
              <a:t>, что надо разбудить его, когда появится новый обратный вызов"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24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https://habrastorage.org/r/w1560/webt/5s/tw/w7/5stww7o_izlc6ywpnkmcfkkllb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25625"/>
            <a:ext cx="12110936" cy="3974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4465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97609"/>
            <a:ext cx="12033115" cy="628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11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BuildContext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Напоследок вернёмся к диаграмме, которая показывает различные типы элементов, и рассмотрим сигнатуру корневого </a:t>
            </a:r>
            <a:r>
              <a:rPr lang="en-US" dirty="0"/>
              <a:t>Element: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abstract class Element extends </a:t>
            </a:r>
            <a:r>
              <a:rPr lang="en-US" dirty="0" err="1"/>
              <a:t>DiagnosticableTree</a:t>
            </a:r>
            <a:r>
              <a:rPr lang="en-US" dirty="0"/>
              <a:t> implements </a:t>
            </a:r>
            <a:r>
              <a:rPr lang="en-US" dirty="0" err="1"/>
              <a:t>BuildContext</a:t>
            </a:r>
            <a:r>
              <a:rPr lang="en-US" dirty="0"/>
              <a:t> {</a:t>
            </a:r>
          </a:p>
          <a:p>
            <a:pPr marL="0" indent="0">
              <a:buNone/>
            </a:pPr>
            <a:r>
              <a:rPr lang="en-US" dirty="0"/>
              <a:t>    ...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8148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Типы элементов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https://habrastorage.org/r/w1560/webt/or/au/yc/orauycfegkvfnjlmjws4x4ftpu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25625"/>
            <a:ext cx="12192000" cy="4275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9581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Состояние </a:t>
            </a:r>
            <a:r>
              <a:rPr lang="ru-RU" dirty="0" err="1"/>
              <a:t>виджета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439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/>
              <a:t>Состояние – это «</a:t>
            </a:r>
            <a:r>
              <a:rPr lang="ru-RU" sz="3600" i="1" dirty="0"/>
              <a:t>любая информация, необходимая для </a:t>
            </a:r>
            <a:r>
              <a:rPr lang="ru-RU" sz="3600" i="1" dirty="0" err="1"/>
              <a:t>отрисовки</a:t>
            </a:r>
            <a:r>
              <a:rPr lang="ru-RU" sz="3600" i="1" dirty="0"/>
              <a:t> UI в любой момент времени</a:t>
            </a:r>
            <a:r>
              <a:rPr lang="ru-RU" sz="3600" dirty="0" smtClean="0"/>
              <a:t>». Например</a:t>
            </a:r>
            <a:r>
              <a:rPr lang="ru-RU" sz="3600" b="1" dirty="0"/>
              <a:t>, </a:t>
            </a:r>
            <a:r>
              <a:rPr lang="ru-RU" sz="3600" dirty="0" err="1"/>
              <a:t>textView.setText</a:t>
            </a:r>
            <a:r>
              <a:rPr lang="ru-RU" sz="3600" dirty="0"/>
              <a:t> («</a:t>
            </a:r>
            <a:r>
              <a:rPr lang="ru-RU" sz="3600" dirty="0" err="1"/>
              <a:t>Lorem</a:t>
            </a:r>
            <a:r>
              <a:rPr lang="ru-RU" sz="3600" dirty="0"/>
              <a:t>») или </a:t>
            </a:r>
            <a:r>
              <a:rPr lang="ru-RU" sz="3600" b="1" dirty="0" err="1"/>
              <a:t>textView</a:t>
            </a:r>
            <a:r>
              <a:rPr lang="ru-RU" sz="3600" b="1" dirty="0"/>
              <a:t>. </a:t>
            </a:r>
            <a:r>
              <a:rPr lang="ru-RU" sz="3600" b="1" dirty="0" err="1"/>
              <a:t>text</a:t>
            </a:r>
            <a:r>
              <a:rPr lang="ru-RU" sz="3600" b="1" dirty="0"/>
              <a:t>=«</a:t>
            </a:r>
            <a:r>
              <a:rPr lang="ru-RU" sz="3600" b="1" dirty="0" err="1"/>
              <a:t>Lorem</a:t>
            </a:r>
            <a:r>
              <a:rPr lang="ru-RU" sz="3600" b="1" dirty="0"/>
              <a:t>»</a:t>
            </a:r>
            <a:r>
              <a:rPr lang="ru-RU" sz="3600" dirty="0"/>
              <a:t>. То есть мы меняли внешний вид </a:t>
            </a:r>
            <a:r>
              <a:rPr lang="ru-RU" sz="3600" dirty="0" err="1"/>
              <a:t>виджета</a:t>
            </a:r>
            <a:r>
              <a:rPr lang="ru-RU" sz="3600" dirty="0"/>
              <a:t> напрямую, прямо указывая системе что надо поменять.</a:t>
            </a:r>
            <a:endParaRPr lang="en-US" sz="3600" dirty="0"/>
          </a:p>
          <a:p>
            <a:r>
              <a:rPr lang="ru-RU" sz="3600" dirty="0" smtClean="0"/>
              <a:t>Поскольку </a:t>
            </a:r>
            <a:r>
              <a:rPr lang="ru-RU" sz="3600" dirty="0" err="1" smtClean="0"/>
              <a:t>Flutter</a:t>
            </a:r>
            <a:r>
              <a:rPr lang="ru-RU" sz="3600" dirty="0" smtClean="0"/>
              <a:t> декларативный, пользовательский интерфейс строится как некоторая функция от состояния:</a:t>
            </a:r>
            <a:r>
              <a:rPr lang="en-US" sz="3600" dirty="0" smtClean="0"/>
              <a:t> </a:t>
            </a:r>
            <a:r>
              <a:rPr lang="ru-RU" sz="4400" b="1" i="1" dirty="0"/>
              <a:t>UI = f (</a:t>
            </a:r>
            <a:r>
              <a:rPr lang="ru-RU" sz="4400" b="1" i="1" dirty="0" err="1"/>
              <a:t>state</a:t>
            </a:r>
            <a:r>
              <a:rPr lang="ru-RU" sz="4400" b="1" i="1" dirty="0" smtClean="0"/>
              <a:t>)</a:t>
            </a:r>
            <a:endParaRPr lang="en-US" sz="5400" b="1" i="1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364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Типы </a:t>
            </a:r>
            <a:r>
              <a:rPr lang="ru-RU" dirty="0" err="1" smtClean="0"/>
              <a:t>виджетов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Stateful</a:t>
            </a:r>
            <a:r>
              <a:rPr lang="en-US" dirty="0" smtClean="0"/>
              <a:t> (</a:t>
            </a:r>
            <a:r>
              <a:rPr lang="ru-RU" dirty="0" err="1"/>
              <a:t>Stateful</a:t>
            </a:r>
            <a:r>
              <a:rPr lang="ru-RU" dirty="0"/>
              <a:t> </a:t>
            </a:r>
            <a:r>
              <a:rPr lang="ru-RU" dirty="0" err="1"/>
              <a:t>виджеты</a:t>
            </a:r>
            <a:r>
              <a:rPr lang="ru-RU" dirty="0"/>
              <a:t> можно менять во времени исполнения, то есть они </a:t>
            </a:r>
            <a:r>
              <a:rPr lang="ru-RU" dirty="0" err="1"/>
              <a:t>мутабельны</a:t>
            </a:r>
            <a:r>
              <a:rPr lang="ru-RU" dirty="0"/>
              <a:t>. Их следует использовать в случае с вводом текста, слайдером, </a:t>
            </a:r>
            <a:r>
              <a:rPr lang="ru-RU" dirty="0" err="1"/>
              <a:t>чекбоксами</a:t>
            </a:r>
            <a:r>
              <a:rPr lang="ru-RU" dirty="0"/>
              <a:t> и т. п. Чтобы создать новый </a:t>
            </a:r>
            <a:r>
              <a:rPr lang="ru-RU" dirty="0" err="1"/>
              <a:t>мутабельный</a:t>
            </a:r>
            <a:r>
              <a:rPr lang="ru-RU" dirty="0"/>
              <a:t> </a:t>
            </a:r>
            <a:r>
              <a:rPr lang="ru-RU" dirty="0" err="1"/>
              <a:t>виджет</a:t>
            </a:r>
            <a:r>
              <a:rPr lang="ru-RU" dirty="0"/>
              <a:t> нужно </a:t>
            </a:r>
            <a:r>
              <a:rPr lang="ru-RU" dirty="0" err="1"/>
              <a:t>отнаследоваться</a:t>
            </a:r>
            <a:r>
              <a:rPr lang="ru-RU" dirty="0"/>
              <a:t> от класса </a:t>
            </a:r>
            <a:r>
              <a:rPr lang="ru-RU" dirty="0" err="1"/>
              <a:t>StatefulWidget</a:t>
            </a:r>
            <a:r>
              <a:rPr lang="ru-RU" dirty="0"/>
              <a:t> и создать класс </a:t>
            </a:r>
            <a:r>
              <a:rPr lang="ru-RU" dirty="0" err="1"/>
              <a:t>State</a:t>
            </a:r>
            <a:r>
              <a:rPr lang="ru-RU" dirty="0"/>
              <a:t> (состояние) для </a:t>
            </a:r>
            <a:r>
              <a:rPr lang="ru-RU" dirty="0" smtClean="0"/>
              <a:t>него</a:t>
            </a:r>
            <a:r>
              <a:rPr lang="en-US" dirty="0" smtClean="0"/>
              <a:t>)</a:t>
            </a:r>
          </a:p>
          <a:p>
            <a:r>
              <a:rPr lang="en-US" dirty="0" smtClean="0"/>
              <a:t>Stateless (</a:t>
            </a:r>
            <a:r>
              <a:rPr lang="ru-RU" dirty="0" err="1"/>
              <a:t>Stateless</a:t>
            </a:r>
            <a:r>
              <a:rPr lang="ru-RU" dirty="0"/>
              <a:t> </a:t>
            </a:r>
            <a:r>
              <a:rPr lang="ru-RU" dirty="0" err="1"/>
              <a:t>виджет</a:t>
            </a:r>
            <a:r>
              <a:rPr lang="ru-RU" dirty="0"/>
              <a:t> не может менять свое состояние, то есть он </a:t>
            </a:r>
            <a:r>
              <a:rPr lang="ru-RU" dirty="0" err="1"/>
              <a:t>иммутабелен</a:t>
            </a:r>
            <a:r>
              <a:rPr lang="ru-RU" dirty="0"/>
              <a:t>. Такой тип </a:t>
            </a:r>
            <a:r>
              <a:rPr lang="ru-RU" dirty="0" err="1"/>
              <a:t>виджетов</a:t>
            </a:r>
            <a:r>
              <a:rPr lang="ru-RU" dirty="0"/>
              <a:t> удобно использовать для статичных элементов экрана, которые надо </a:t>
            </a:r>
            <a:r>
              <a:rPr lang="ru-RU" dirty="0" err="1"/>
              <a:t>отрисовать</a:t>
            </a:r>
            <a:r>
              <a:rPr lang="ru-RU" dirty="0"/>
              <a:t> один раз и не трогать </a:t>
            </a:r>
            <a:r>
              <a:rPr lang="ru-RU" dirty="0" smtClean="0"/>
              <a:t>больше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7293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4" name="Picture 6" descr="Рисунок 9-1. Пример виджета без сохранения состояни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093" y="2558824"/>
            <a:ext cx="7733528" cy="415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Stateless widget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625147"/>
            <a:ext cx="9945914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class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MyTextWidget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extends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StatelessWidget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MyTextWidget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({Key? key}) : super(key: key);</a:t>
            </a:r>
          </a:p>
          <a:p>
            <a:pPr marL="0" indent="0">
              <a:buNone/>
            </a:pP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@override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Widget build(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BuildContext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context) {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return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Center(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	child: Text('Hello'),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	);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82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Рисунок 9-2. Пример виджета с отслеживанием состоян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5529" y="1785258"/>
            <a:ext cx="6146471" cy="4389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095343" y="0"/>
            <a:ext cx="10515600" cy="1325563"/>
          </a:xfrm>
        </p:spPr>
        <p:txBody>
          <a:bodyPr/>
          <a:lstStyle/>
          <a:p>
            <a:r>
              <a:rPr lang="en-US" dirty="0" err="1" smtClean="0"/>
              <a:t>Stateful</a:t>
            </a:r>
            <a:r>
              <a:rPr lang="en-US" dirty="0" smtClean="0"/>
              <a:t> widget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0"/>
            <a:ext cx="8723086" cy="68580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class </a:t>
            </a:r>
            <a:r>
              <a:rPr lang="en-US" dirty="0" err="1" smtClean="0"/>
              <a:t>MyTextWidget</a:t>
            </a:r>
            <a:r>
              <a:rPr lang="en-US" dirty="0" smtClean="0"/>
              <a:t> extends </a:t>
            </a:r>
            <a:r>
              <a:rPr lang="en-US" dirty="0" err="1" smtClean="0"/>
              <a:t>StatefulWidget</a:t>
            </a:r>
            <a:r>
              <a:rPr lang="en-US" dirty="0" smtClean="0"/>
              <a:t> {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const</a:t>
            </a:r>
            <a:r>
              <a:rPr lang="en-US" dirty="0" smtClean="0"/>
              <a:t> </a:t>
            </a:r>
            <a:r>
              <a:rPr lang="en-US" dirty="0" err="1" smtClean="0"/>
              <a:t>MyTextWidget</a:t>
            </a:r>
            <a:r>
              <a:rPr lang="en-US" dirty="0" smtClean="0"/>
              <a:t>({Key? key}) : super(key: key);</a:t>
            </a:r>
          </a:p>
          <a:p>
            <a:pPr marL="0" indent="0">
              <a:buNone/>
            </a:pPr>
            <a:r>
              <a:rPr lang="en-US" dirty="0" smtClean="0"/>
              <a:t>	 </a:t>
            </a:r>
          </a:p>
          <a:p>
            <a:pPr marL="0" indent="0">
              <a:buNone/>
            </a:pPr>
            <a:r>
              <a:rPr lang="en-US" dirty="0" smtClean="0"/>
              <a:t>	@override</a:t>
            </a:r>
          </a:p>
          <a:p>
            <a:pPr marL="0" indent="0">
              <a:buNone/>
            </a:pPr>
            <a:r>
              <a:rPr lang="en-US" dirty="0" smtClean="0"/>
              <a:t>	 _</a:t>
            </a:r>
            <a:r>
              <a:rPr lang="en-US" dirty="0" err="1" smtClean="0"/>
              <a:t>MyTextWidget</a:t>
            </a:r>
            <a:r>
              <a:rPr lang="en-US" dirty="0" smtClean="0"/>
              <a:t> </a:t>
            </a:r>
            <a:r>
              <a:rPr lang="en-US" dirty="0" err="1" smtClean="0"/>
              <a:t>createState</a:t>
            </a:r>
            <a:r>
              <a:rPr lang="en-US" dirty="0" smtClean="0"/>
              <a:t>() =&gt; _</a:t>
            </a:r>
            <a:r>
              <a:rPr lang="en-US" dirty="0" err="1" smtClean="0"/>
              <a:t>MyTextWidget</a:t>
            </a:r>
            <a:r>
              <a:rPr lang="en-US" dirty="0" smtClean="0"/>
              <a:t>();</a:t>
            </a:r>
          </a:p>
          <a:p>
            <a:pPr marL="0" indent="0">
              <a:buNone/>
            </a:pPr>
            <a:r>
              <a:rPr lang="en-US" dirty="0" smtClean="0"/>
              <a:t>}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class _</a:t>
            </a:r>
            <a:r>
              <a:rPr lang="en-US" dirty="0" err="1" smtClean="0"/>
              <a:t>MyTextWidget</a:t>
            </a:r>
            <a:r>
              <a:rPr lang="en-US" dirty="0" smtClean="0"/>
              <a:t> extends State&lt;</a:t>
            </a:r>
            <a:r>
              <a:rPr lang="en-US" dirty="0" err="1" smtClean="0"/>
              <a:t>MyTextWidget</a:t>
            </a:r>
            <a:r>
              <a:rPr lang="en-US" dirty="0" smtClean="0"/>
              <a:t>&gt; {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int</a:t>
            </a:r>
            <a:r>
              <a:rPr lang="en-US" dirty="0" smtClean="0"/>
              <a:t> count = 0;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	@override</a:t>
            </a:r>
          </a:p>
          <a:p>
            <a:pPr marL="0" indent="0">
              <a:buNone/>
            </a:pPr>
            <a:r>
              <a:rPr lang="en-US" dirty="0" smtClean="0"/>
              <a:t>	Widget build(</a:t>
            </a:r>
            <a:r>
              <a:rPr lang="en-US" dirty="0" err="1" smtClean="0"/>
              <a:t>BuildContext</a:t>
            </a:r>
            <a:r>
              <a:rPr lang="en-US" dirty="0" smtClean="0"/>
              <a:t> context){</a:t>
            </a:r>
          </a:p>
          <a:p>
            <a:pPr marL="0" indent="0">
              <a:buNone/>
            </a:pPr>
            <a:r>
              <a:rPr lang="en-US" dirty="0" smtClean="0"/>
              <a:t>	 return </a:t>
            </a:r>
            <a:r>
              <a:rPr lang="en-US" dirty="0" err="1" smtClean="0"/>
              <a:t>GestureDetector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		 </a:t>
            </a:r>
            <a:r>
              <a:rPr lang="en-US" dirty="0" err="1" smtClean="0"/>
              <a:t>onTap</a:t>
            </a:r>
            <a:r>
              <a:rPr lang="en-US" dirty="0" smtClean="0"/>
              <a:t>: () {</a:t>
            </a:r>
          </a:p>
          <a:p>
            <a:pPr marL="0" indent="0">
              <a:buNone/>
            </a:pPr>
            <a:r>
              <a:rPr lang="en-US" dirty="0" smtClean="0"/>
              <a:t>			 </a:t>
            </a:r>
            <a:r>
              <a:rPr lang="en-US" dirty="0" err="1" smtClean="0"/>
              <a:t>setState</a:t>
            </a:r>
            <a:r>
              <a:rPr lang="en-US" dirty="0" smtClean="0"/>
              <a:t>((){</a:t>
            </a:r>
          </a:p>
          <a:p>
            <a:pPr marL="0" indent="0">
              <a:buNone/>
            </a:pPr>
            <a:r>
              <a:rPr lang="en-US" dirty="0" smtClean="0"/>
              <a:t>				 count++; 	 });	 },</a:t>
            </a:r>
          </a:p>
          <a:p>
            <a:pPr marL="0" indent="0">
              <a:buNone/>
            </a:pPr>
            <a:r>
              <a:rPr lang="en-US" dirty="0" smtClean="0"/>
              <a:t>		 child: Center(child: Text('Click Me: $count')),     );}}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482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Шаблон управления состоянием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Управление состоянием в </a:t>
            </a:r>
            <a:r>
              <a:rPr lang="ru-RU" dirty="0" err="1"/>
              <a:t>Flutter</a:t>
            </a:r>
            <a:r>
              <a:rPr lang="ru-RU" dirty="0"/>
              <a:t> обычно использует шаблон, показанный на </a:t>
            </a:r>
            <a:r>
              <a:rPr lang="ru-RU" dirty="0" smtClean="0"/>
              <a:t>рисунке. </a:t>
            </a:r>
            <a:r>
              <a:rPr lang="ru-RU" dirty="0" err="1"/>
              <a:t>Виджет</a:t>
            </a:r>
            <a:r>
              <a:rPr lang="ru-RU" dirty="0"/>
              <a:t> с отслеживанием состояния требует создания нескольких методов, которые используются для сохранения информации.</a:t>
            </a:r>
            <a:endParaRPr lang="en-US" dirty="0"/>
          </a:p>
        </p:txBody>
      </p:sp>
      <p:pic>
        <p:nvPicPr>
          <p:cNvPr id="14338" name="Picture 2" descr="Рисунок 9-3. Взаимодействие с виджетами с отслеживанием состоян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9060" y="3746675"/>
            <a:ext cx="6462940" cy="311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71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Рекомендации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947400" cy="4351338"/>
          </a:xfrm>
        </p:spPr>
        <p:txBody>
          <a:bodyPr>
            <a:normAutofit/>
          </a:bodyPr>
          <a:lstStyle/>
          <a:p>
            <a:r>
              <a:rPr lang="ru-RU" sz="3600" dirty="0" smtClean="0"/>
              <a:t>используйте </a:t>
            </a:r>
            <a:r>
              <a:rPr lang="en-US" sz="3600" dirty="0" err="1" smtClean="0"/>
              <a:t>StatelessWidget</a:t>
            </a:r>
            <a:r>
              <a:rPr lang="en-US" sz="3600" dirty="0" smtClean="0"/>
              <a:t> </a:t>
            </a:r>
            <a:r>
              <a:rPr lang="ru-RU" sz="3600" dirty="0" smtClean="0"/>
              <a:t>всегда когда можете </a:t>
            </a:r>
            <a:r>
              <a:rPr lang="ru-RU" sz="3600" dirty="0"/>
              <a:t>о</a:t>
            </a:r>
            <a:r>
              <a:rPr lang="ru-RU" sz="3600" dirty="0" smtClean="0"/>
              <a:t>бойтись без</a:t>
            </a:r>
            <a:r>
              <a:rPr lang="en-US" sz="3600" dirty="0" smtClean="0"/>
              <a:t> </a:t>
            </a:r>
            <a:r>
              <a:rPr lang="en-US" sz="3600" dirty="0" err="1" smtClean="0"/>
              <a:t>StatefulWidget</a:t>
            </a:r>
            <a:endParaRPr lang="en-US" sz="3600" dirty="0" smtClean="0"/>
          </a:p>
          <a:p>
            <a:r>
              <a:rPr lang="ru-RU" sz="3600" dirty="0" smtClean="0"/>
              <a:t>Минимизируйте количество </a:t>
            </a:r>
            <a:r>
              <a:rPr lang="en-US" sz="3600" dirty="0" err="1" smtClean="0"/>
              <a:t>childs</a:t>
            </a:r>
            <a:r>
              <a:rPr lang="en-US" sz="3600" dirty="0" smtClean="0"/>
              <a:t> </a:t>
            </a:r>
            <a:r>
              <a:rPr lang="ru-RU" sz="3600" dirty="0" smtClean="0"/>
              <a:t>в</a:t>
            </a:r>
            <a:r>
              <a:rPr lang="en-US" sz="3600" dirty="0" smtClean="0"/>
              <a:t> </a:t>
            </a:r>
            <a:r>
              <a:rPr lang="en-US" sz="3600" dirty="0" err="1" smtClean="0"/>
              <a:t>StatefulWidget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4070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Basic </a:t>
            </a:r>
            <a:r>
              <a:rPr lang="en-US" dirty="0" smtClean="0"/>
              <a:t>widgets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23114" y="174172"/>
            <a:ext cx="5402943" cy="6857999"/>
          </a:xfrm>
        </p:spPr>
        <p:txBody>
          <a:bodyPr>
            <a:normAutofit/>
          </a:bodyPr>
          <a:lstStyle/>
          <a:p>
            <a:r>
              <a:rPr lang="en-US" sz="3200" dirty="0" err="1" smtClean="0"/>
              <a:t>AppBar</a:t>
            </a:r>
            <a:endParaRPr lang="en-US" sz="3200" dirty="0" smtClean="0"/>
          </a:p>
          <a:p>
            <a:r>
              <a:rPr lang="en-US" sz="3200" dirty="0" smtClean="0"/>
              <a:t>Column</a:t>
            </a:r>
          </a:p>
          <a:p>
            <a:r>
              <a:rPr lang="en-US" sz="3200" dirty="0" smtClean="0"/>
              <a:t>Container</a:t>
            </a:r>
          </a:p>
          <a:p>
            <a:r>
              <a:rPr lang="en-US" sz="3200" dirty="0" err="1" smtClean="0"/>
              <a:t>ElevatedButton</a:t>
            </a:r>
            <a:endParaRPr lang="en-US" sz="3200" dirty="0" smtClean="0"/>
          </a:p>
          <a:p>
            <a:r>
              <a:rPr lang="en-US" sz="3200" dirty="0" err="1" smtClean="0"/>
              <a:t>FlutterLogo</a:t>
            </a:r>
            <a:endParaRPr lang="en-US" sz="3200" dirty="0" smtClean="0"/>
          </a:p>
          <a:p>
            <a:r>
              <a:rPr lang="en-US" sz="3200" dirty="0" smtClean="0"/>
              <a:t>Icon</a:t>
            </a:r>
          </a:p>
          <a:p>
            <a:r>
              <a:rPr lang="en-US" sz="3200" dirty="0" smtClean="0"/>
              <a:t>Image</a:t>
            </a:r>
          </a:p>
          <a:p>
            <a:r>
              <a:rPr lang="en-US" sz="3200" dirty="0" err="1" smtClean="0"/>
              <a:t>PlaceHolder</a:t>
            </a:r>
            <a:endParaRPr lang="en-US" sz="3200" dirty="0" smtClean="0"/>
          </a:p>
          <a:p>
            <a:r>
              <a:rPr lang="en-US" sz="3200" dirty="0" smtClean="0"/>
              <a:t>Row</a:t>
            </a:r>
          </a:p>
          <a:p>
            <a:r>
              <a:rPr lang="en-US" sz="3200" dirty="0" err="1" smtClean="0"/>
              <a:t>Scafford</a:t>
            </a:r>
            <a:endParaRPr lang="en-US" sz="3200" dirty="0" smtClean="0"/>
          </a:p>
          <a:p>
            <a:r>
              <a:rPr lang="en-US" sz="3200" dirty="0" smtClean="0"/>
              <a:t>Text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8485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AppBar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Панель приложений состоит из панели инструментов и, возможно, других </a:t>
            </a:r>
            <a:r>
              <a:rPr lang="ru-RU" dirty="0" err="1" smtClean="0"/>
              <a:t>виджетов</a:t>
            </a:r>
            <a:r>
              <a:rPr lang="ru-RU" dirty="0" smtClean="0"/>
              <a:t>, таких как</a:t>
            </a:r>
            <a:r>
              <a:rPr lang="en-US" dirty="0"/>
              <a:t> </a:t>
            </a:r>
            <a:r>
              <a:rPr lang="en-US" dirty="0" err="1" smtClean="0"/>
              <a:t>TabBar</a:t>
            </a:r>
            <a:r>
              <a:rPr lang="ru-RU" dirty="0" smtClean="0"/>
              <a:t> и </a:t>
            </a:r>
            <a:r>
              <a:rPr lang="en-US" dirty="0" smtClean="0"/>
              <a:t> </a:t>
            </a:r>
            <a:r>
              <a:rPr lang="en-US" dirty="0" err="1" smtClean="0"/>
              <a:t>FlexibleSpaceBar</a:t>
            </a:r>
            <a:r>
              <a:rPr lang="ru-RU" dirty="0" smtClean="0"/>
              <a:t>. </a:t>
            </a:r>
            <a:endParaRPr lang="en-US" dirty="0"/>
          </a:p>
        </p:txBody>
      </p:sp>
      <p:pic>
        <p:nvPicPr>
          <p:cNvPr id="15364" name="Picture 4" descr="The leading widget is in the top left, the actions are in the top right,&#10;the title is between them. The bottom is, naturally, at the bottom, and the&#10;flexibleSpace is behind all of them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918" y="2697959"/>
            <a:ext cx="8640082" cy="4160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17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70768"/>
            <a:ext cx="10496132" cy="4351338"/>
          </a:xfrm>
        </p:spPr>
      </p:pic>
    </p:spTree>
    <p:extLst>
      <p:ext uri="{BB962C8B-B14F-4D97-AF65-F5344CB8AC3E}">
        <p14:creationId xmlns:p14="http://schemas.microsoft.com/office/powerpoint/2010/main" val="232610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err="1" smtClean="0"/>
              <a:t>const</a:t>
            </a:r>
            <a:r>
              <a:rPr lang="en-US" dirty="0" smtClean="0"/>
              <a:t> Column(</a:t>
            </a:r>
          </a:p>
          <a:p>
            <a:pPr marL="0" indent="0">
              <a:buNone/>
            </a:pPr>
            <a:r>
              <a:rPr lang="en-US" dirty="0" smtClean="0"/>
              <a:t>  children: &lt;Widget&gt;[</a:t>
            </a:r>
          </a:p>
          <a:p>
            <a:pPr marL="0" indent="0">
              <a:buNone/>
            </a:pPr>
            <a:r>
              <a:rPr lang="en-US" dirty="0" smtClean="0"/>
              <a:t>    Text('Deliver features faster'),</a:t>
            </a:r>
          </a:p>
          <a:p>
            <a:pPr marL="0" indent="0">
              <a:buNone/>
            </a:pPr>
            <a:r>
              <a:rPr lang="en-US" dirty="0" smtClean="0"/>
              <a:t>    Text('Craft beautiful UIs'),</a:t>
            </a:r>
          </a:p>
          <a:p>
            <a:pPr marL="0" indent="0">
              <a:buNone/>
            </a:pPr>
            <a:r>
              <a:rPr lang="en-US" dirty="0" smtClean="0"/>
              <a:t>    Expanded(</a:t>
            </a:r>
          </a:p>
          <a:p>
            <a:pPr marL="0" indent="0">
              <a:buNone/>
            </a:pPr>
            <a:r>
              <a:rPr lang="en-US" dirty="0" smtClean="0"/>
              <a:t>      child: </a:t>
            </a:r>
            <a:r>
              <a:rPr lang="en-US" dirty="0" err="1" smtClean="0"/>
              <a:t>FittedBox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        child: </a:t>
            </a:r>
            <a:r>
              <a:rPr lang="en-US" dirty="0" err="1" smtClean="0"/>
              <a:t>FlutterLogo</a:t>
            </a:r>
            <a:r>
              <a:rPr lang="en-US" dirty="0" smtClean="0"/>
              <a:t>(),</a:t>
            </a:r>
          </a:p>
          <a:p>
            <a:pPr marL="0" indent="0">
              <a:buNone/>
            </a:pPr>
            <a:r>
              <a:rPr lang="en-US" dirty="0" smtClean="0"/>
              <a:t>      ),</a:t>
            </a:r>
          </a:p>
          <a:p>
            <a:pPr marL="0" indent="0">
              <a:buNone/>
            </a:pPr>
            <a:r>
              <a:rPr lang="en-US" dirty="0" smtClean="0"/>
              <a:t>    ),</a:t>
            </a:r>
          </a:p>
          <a:p>
            <a:pPr marL="0" indent="0">
              <a:buNone/>
            </a:pPr>
            <a:r>
              <a:rPr lang="en-US" dirty="0" smtClean="0"/>
              <a:t>  ],</a:t>
            </a:r>
          </a:p>
          <a:p>
            <a:pPr marL="0" indent="0">
              <a:buNone/>
            </a:pP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6386" name="Picture 2" descr="Using the Column in this way creates two short lines of text with a large Flutter underneath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946" y="1748745"/>
            <a:ext cx="6885939" cy="4303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09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36080" y="273685"/>
            <a:ext cx="10515600" cy="1325563"/>
          </a:xfrm>
        </p:spPr>
        <p:txBody>
          <a:bodyPr/>
          <a:lstStyle/>
          <a:p>
            <a:r>
              <a:rPr lang="en-US" dirty="0" err="1" smtClean="0"/>
              <a:t>Expaneded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0"/>
            <a:ext cx="10515600" cy="68580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b="1" dirty="0"/>
              <a:t>Expanded</a:t>
            </a:r>
            <a:r>
              <a:rPr lang="en-US" dirty="0"/>
              <a:t>(</a:t>
            </a:r>
          </a:p>
          <a:p>
            <a:pPr marL="0" indent="0">
              <a:buNone/>
            </a:pPr>
            <a:r>
              <a:rPr lang="en-US" dirty="0"/>
              <a:t>          child: Container(</a:t>
            </a:r>
          </a:p>
          <a:p>
            <a:pPr marL="0" indent="0">
              <a:buNone/>
            </a:pPr>
            <a:r>
              <a:rPr lang="en-US" dirty="0"/>
              <a:t>            color: </a:t>
            </a:r>
            <a:r>
              <a:rPr lang="en-US" dirty="0" err="1"/>
              <a:t>Colors.red</a:t>
            </a:r>
            <a:r>
              <a:rPr lang="en-US" dirty="0" smtClean="0"/>
              <a:t>,),),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</a:t>
            </a:r>
            <a:r>
              <a:rPr lang="en-US" b="1" dirty="0"/>
              <a:t>Expanded</a:t>
            </a:r>
            <a:r>
              <a:rPr lang="en-US" dirty="0"/>
              <a:t>(</a:t>
            </a:r>
          </a:p>
          <a:p>
            <a:pPr marL="0" indent="0">
              <a:buNone/>
            </a:pPr>
            <a:r>
              <a:rPr lang="en-US" dirty="0"/>
              <a:t>            child: Container(</a:t>
            </a:r>
          </a:p>
          <a:p>
            <a:pPr marL="0" indent="0">
              <a:buNone/>
            </a:pPr>
            <a:r>
              <a:rPr lang="en-US" dirty="0"/>
              <a:t>          color: </a:t>
            </a:r>
            <a:r>
              <a:rPr lang="en-US" dirty="0" err="1"/>
              <a:t>Colors.transparent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          child: Center(</a:t>
            </a:r>
          </a:p>
          <a:p>
            <a:pPr marL="0" indent="0">
              <a:buNone/>
            </a:pPr>
            <a:r>
              <a:rPr lang="en-US" dirty="0"/>
              <a:t>            child: </a:t>
            </a:r>
            <a:r>
              <a:rPr lang="en-US" dirty="0" err="1"/>
              <a:t>RichText</a:t>
            </a:r>
            <a:r>
              <a:rPr lang="en-US" dirty="0"/>
              <a:t>(</a:t>
            </a:r>
          </a:p>
          <a:p>
            <a:pPr marL="0" indent="0">
              <a:buNone/>
            </a:pPr>
            <a:r>
              <a:rPr lang="en-US" dirty="0"/>
              <a:t>              text: </a:t>
            </a: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TextSpan</a:t>
            </a:r>
            <a:r>
              <a:rPr lang="en-US" dirty="0"/>
              <a:t>(</a:t>
            </a:r>
          </a:p>
          <a:p>
            <a:pPr marL="0" indent="0">
              <a:buNone/>
            </a:pPr>
            <a:r>
              <a:rPr lang="en-US" dirty="0"/>
              <a:t>                text: 'Luxembourg',</a:t>
            </a:r>
          </a:p>
          <a:p>
            <a:pPr marL="0" indent="0">
              <a:buNone/>
            </a:pPr>
            <a:r>
              <a:rPr lang="en-US" dirty="0"/>
              <a:t>                style: </a:t>
            </a:r>
            <a:r>
              <a:rPr lang="en-US" dirty="0" err="1"/>
              <a:t>TextStyle</a:t>
            </a:r>
            <a:r>
              <a:rPr lang="en-US" dirty="0"/>
              <a:t>(</a:t>
            </a:r>
          </a:p>
          <a:p>
            <a:pPr marL="0" indent="0">
              <a:buNone/>
            </a:pPr>
            <a:r>
              <a:rPr lang="en-US" dirty="0"/>
              <a:t>                  </a:t>
            </a:r>
            <a:r>
              <a:rPr lang="en-US" dirty="0" err="1"/>
              <a:t>fontWeight</a:t>
            </a:r>
            <a:r>
              <a:rPr lang="en-US" dirty="0"/>
              <a:t>: </a:t>
            </a:r>
            <a:r>
              <a:rPr lang="en-US" dirty="0" err="1"/>
              <a:t>FontWeight.bold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                  </a:t>
            </a:r>
            <a:r>
              <a:rPr lang="en-US" dirty="0" err="1"/>
              <a:t>fontSize</a:t>
            </a:r>
            <a:r>
              <a:rPr lang="en-US" dirty="0"/>
              <a:t>: 24,</a:t>
            </a:r>
          </a:p>
          <a:p>
            <a:pPr marL="0" indent="0">
              <a:buNone/>
            </a:pPr>
            <a:r>
              <a:rPr lang="en-US" dirty="0"/>
              <a:t>                  color: </a:t>
            </a:r>
            <a:r>
              <a:rPr lang="en-US" dirty="0" err="1"/>
              <a:t>Colors.grey</a:t>
            </a:r>
            <a:r>
              <a:rPr lang="en-US" dirty="0" smtClean="0"/>
              <a:t>, ),),),),)),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 Expanded(</a:t>
            </a:r>
          </a:p>
          <a:p>
            <a:pPr marL="0" indent="0">
              <a:buNone/>
            </a:pPr>
            <a:r>
              <a:rPr lang="en-US" dirty="0"/>
              <a:t>          child: Container(</a:t>
            </a:r>
          </a:p>
          <a:p>
            <a:pPr marL="0" indent="0">
              <a:buNone/>
            </a:pPr>
            <a:r>
              <a:rPr lang="en-US" dirty="0"/>
              <a:t>            color: </a:t>
            </a:r>
            <a:r>
              <a:rPr lang="en-US" dirty="0" err="1"/>
              <a:t>Colors.blue</a:t>
            </a:r>
            <a:r>
              <a:rPr lang="en-US" dirty="0" smtClean="0"/>
              <a:t>, ), </a:t>
            </a:r>
            <a:r>
              <a:rPr lang="en-US" dirty="0"/>
              <a:t>),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080" y="1466724"/>
            <a:ext cx="4878806" cy="552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22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4" name="Picture 6" descr="Рисунок 9-6. Пример виджета контейнера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172" y="1252999"/>
            <a:ext cx="7859032" cy="569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0" name="Picture 2" descr="An amber colored container with the dimensions of 48 square pixels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174" y="-176439"/>
            <a:ext cx="3734254" cy="3734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Center(</a:t>
            </a:r>
          </a:p>
          <a:p>
            <a:pPr marL="0" indent="0">
              <a:buNone/>
            </a:pPr>
            <a:r>
              <a:rPr lang="en-US" dirty="0" smtClean="0"/>
              <a:t>  child: Container(</a:t>
            </a:r>
          </a:p>
          <a:p>
            <a:pPr marL="0" indent="0">
              <a:buNone/>
            </a:pPr>
            <a:r>
              <a:rPr lang="en-US" dirty="0" smtClean="0"/>
              <a:t>    margin: </a:t>
            </a:r>
            <a:r>
              <a:rPr lang="en-US" dirty="0" err="1" smtClean="0"/>
              <a:t>const</a:t>
            </a:r>
            <a:r>
              <a:rPr lang="en-US" dirty="0" smtClean="0"/>
              <a:t> </a:t>
            </a:r>
            <a:r>
              <a:rPr lang="en-US" dirty="0" err="1" smtClean="0"/>
              <a:t>EdgeInsets.all</a:t>
            </a:r>
            <a:r>
              <a:rPr lang="en-US" dirty="0" smtClean="0"/>
              <a:t>(10.0),</a:t>
            </a:r>
          </a:p>
          <a:p>
            <a:pPr marL="0" indent="0">
              <a:buNone/>
            </a:pPr>
            <a:r>
              <a:rPr lang="en-US" dirty="0" smtClean="0"/>
              <a:t>    color: </a:t>
            </a:r>
            <a:r>
              <a:rPr lang="en-US" dirty="0" err="1" smtClean="0"/>
              <a:t>Colors.amber</a:t>
            </a:r>
            <a:r>
              <a:rPr lang="en-US" dirty="0" smtClean="0"/>
              <a:t>[600],</a:t>
            </a:r>
          </a:p>
          <a:p>
            <a:pPr marL="0" indent="0">
              <a:buNone/>
            </a:pPr>
            <a:r>
              <a:rPr lang="en-US" dirty="0" smtClean="0"/>
              <a:t>    width: 48.0,</a:t>
            </a:r>
          </a:p>
          <a:p>
            <a:pPr marL="0" indent="0">
              <a:buNone/>
            </a:pPr>
            <a:r>
              <a:rPr lang="en-US" dirty="0" smtClean="0"/>
              <a:t>    height: 48.0,</a:t>
            </a:r>
          </a:p>
          <a:p>
            <a:pPr marL="0" indent="0">
              <a:buNone/>
            </a:pPr>
            <a:r>
              <a:rPr lang="en-US" dirty="0" smtClean="0"/>
              <a:t>  ),</a:t>
            </a:r>
          </a:p>
          <a:p>
            <a:pPr marL="0" indent="0">
              <a:buNone/>
            </a:pP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905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02771" y="365125"/>
            <a:ext cx="10515600" cy="661125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child: Column(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mainAxisSize</a:t>
            </a:r>
            <a:r>
              <a:rPr lang="en-US" dirty="0" smtClean="0"/>
              <a:t>: </a:t>
            </a:r>
            <a:r>
              <a:rPr lang="en-US" dirty="0" err="1" smtClean="0"/>
              <a:t>MainAxisSize.min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 smtClean="0"/>
              <a:t>        children: &lt;Widget&gt;[</a:t>
            </a:r>
          </a:p>
          <a:p>
            <a:pPr marL="0" indent="0">
              <a:buNone/>
            </a:pPr>
            <a:r>
              <a:rPr lang="en-US" dirty="0" smtClean="0"/>
              <a:t>          </a:t>
            </a:r>
            <a:r>
              <a:rPr lang="en-US" dirty="0" err="1" smtClean="0"/>
              <a:t>ElevatedButton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            style: style,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onPressed</a:t>
            </a:r>
            <a:r>
              <a:rPr lang="en-US" dirty="0" smtClean="0"/>
              <a:t>: null,</a:t>
            </a:r>
          </a:p>
          <a:p>
            <a:pPr marL="0" indent="0">
              <a:buNone/>
            </a:pPr>
            <a:r>
              <a:rPr lang="en-US" dirty="0" smtClean="0"/>
              <a:t>            child: </a:t>
            </a:r>
            <a:r>
              <a:rPr lang="en-US" dirty="0" err="1" smtClean="0"/>
              <a:t>const</a:t>
            </a:r>
            <a:r>
              <a:rPr lang="en-US" dirty="0" smtClean="0"/>
              <a:t> Text('Disabled'),</a:t>
            </a:r>
          </a:p>
          <a:p>
            <a:pPr marL="0" indent="0">
              <a:buNone/>
            </a:pPr>
            <a:r>
              <a:rPr lang="en-US" dirty="0" smtClean="0"/>
              <a:t>          ),</a:t>
            </a:r>
          </a:p>
          <a:p>
            <a:pPr marL="0" indent="0">
              <a:buNone/>
            </a:pPr>
            <a:r>
              <a:rPr lang="en-US" dirty="0" smtClean="0"/>
              <a:t>          </a:t>
            </a:r>
            <a:r>
              <a:rPr lang="en-US" dirty="0" err="1" smtClean="0"/>
              <a:t>const</a:t>
            </a:r>
            <a:r>
              <a:rPr lang="en-US" dirty="0" smtClean="0"/>
              <a:t> </a:t>
            </a:r>
            <a:r>
              <a:rPr lang="en-US" dirty="0" err="1" smtClean="0"/>
              <a:t>SizedBox</a:t>
            </a:r>
            <a:r>
              <a:rPr lang="en-US" dirty="0" smtClean="0"/>
              <a:t>(height: 30),</a:t>
            </a:r>
          </a:p>
          <a:p>
            <a:pPr marL="0" indent="0">
              <a:buNone/>
            </a:pPr>
            <a:r>
              <a:rPr lang="en-US" dirty="0" smtClean="0"/>
              <a:t>          </a:t>
            </a:r>
            <a:r>
              <a:rPr lang="en-US" dirty="0" err="1" smtClean="0"/>
              <a:t>ElevatedButton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            style: style,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onPressed</a:t>
            </a:r>
            <a:r>
              <a:rPr lang="en-US" dirty="0" smtClean="0"/>
              <a:t>: () {},</a:t>
            </a:r>
          </a:p>
          <a:p>
            <a:pPr marL="0" indent="0">
              <a:buNone/>
            </a:pPr>
            <a:r>
              <a:rPr lang="en-US" dirty="0" smtClean="0"/>
              <a:t>            child: </a:t>
            </a:r>
            <a:r>
              <a:rPr lang="en-US" dirty="0" err="1" smtClean="0"/>
              <a:t>const</a:t>
            </a:r>
            <a:r>
              <a:rPr lang="en-US" dirty="0" smtClean="0"/>
              <a:t> Text('Enabled'),</a:t>
            </a:r>
          </a:p>
          <a:p>
            <a:pPr marL="0" indent="0">
              <a:buNone/>
            </a:pPr>
            <a:r>
              <a:rPr lang="en-US" dirty="0" smtClean="0"/>
              <a:t>),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3756" y="116298"/>
            <a:ext cx="4301610" cy="6860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5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FlutterLogo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4261" y="2003097"/>
            <a:ext cx="10103478" cy="439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42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 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 Icon(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Icons.audiotrack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 smtClean="0"/>
              <a:t>      color: </a:t>
            </a:r>
            <a:r>
              <a:rPr lang="en-US" dirty="0" err="1" smtClean="0"/>
              <a:t>Colors.green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 smtClean="0"/>
              <a:t>      size: 30.0,</a:t>
            </a:r>
          </a:p>
          <a:p>
            <a:pPr marL="0" indent="0">
              <a:buNone/>
            </a:pPr>
            <a:r>
              <a:rPr lang="en-US" dirty="0" smtClean="0"/>
              <a:t>    ),</a:t>
            </a:r>
          </a:p>
          <a:p>
            <a:pPr marL="0" indent="0">
              <a:buNone/>
            </a:pPr>
            <a:r>
              <a:rPr lang="en-US" dirty="0" smtClean="0"/>
              <a:t>    Icon(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Icons.beach_access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 smtClean="0"/>
              <a:t>      color: </a:t>
            </a:r>
            <a:r>
              <a:rPr lang="en-US" dirty="0" err="1" smtClean="0"/>
              <a:t>Colors.blue</a:t>
            </a:r>
            <a:r>
              <a:rPr lang="en-US" dirty="0" smtClean="0"/>
              <a:t>,</a:t>
            </a:r>
          </a:p>
          <a:p>
            <a:pPr marL="0" indent="0">
              <a:buNone/>
            </a:pPr>
            <a:r>
              <a:rPr lang="en-US" dirty="0" smtClean="0"/>
              <a:t>      size: 36.0,</a:t>
            </a:r>
          </a:p>
          <a:p>
            <a:pPr marL="0" indent="0">
              <a:buNone/>
            </a:pPr>
            <a:r>
              <a:rPr lang="en-US" dirty="0" smtClean="0"/>
              <a:t>    ),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6039" y="1690688"/>
            <a:ext cx="5359046" cy="3715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588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class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7347857" cy="4351338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const</a:t>
            </a:r>
            <a:r>
              <a:rPr lang="fr-FR" dirty="0"/>
              <a:t> Image( image: NetworkImage('https://flutter.github.io/assets-for-api-docs/assets/widgets/owl.jpg'), </a:t>
            </a:r>
            <a:r>
              <a:rPr lang="fr-FR" dirty="0" smtClean="0"/>
              <a:t>)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 smtClean="0"/>
          </a:p>
          <a:p>
            <a:pPr marL="0" indent="0">
              <a:buNone/>
            </a:pPr>
            <a:r>
              <a:rPr lang="en-US" dirty="0" err="1"/>
              <a:t>Image.network</a:t>
            </a:r>
            <a:r>
              <a:rPr lang="en-US" dirty="0"/>
              <a:t>('https://flutter.github.io/assets-for-</a:t>
            </a:r>
            <a:r>
              <a:rPr lang="en-US" dirty="0" err="1"/>
              <a:t>api</a:t>
            </a:r>
            <a:r>
              <a:rPr lang="en-US" dirty="0"/>
              <a:t>-docs/assets/widgets/owl-2.jpg')</a:t>
            </a:r>
          </a:p>
        </p:txBody>
      </p:sp>
      <p:pic>
        <p:nvPicPr>
          <p:cNvPr id="18434" name="Picture 2" descr="An image of an owl displayed by the image widge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1827" y="1279752"/>
            <a:ext cx="1984375" cy="198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436" name="Picture 4" descr="An image of an owl displayed by the image widget using the shortcut constructo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5817" y="3840050"/>
            <a:ext cx="2175330" cy="2179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0852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PlaceHolder</a:t>
            </a: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8563" y="2677668"/>
            <a:ext cx="3810532" cy="1486107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9924" y="319901"/>
            <a:ext cx="4029637" cy="620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773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https://flutter.github.io/assets-for-api-docs/assets/widgets/ro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8604" y="3562520"/>
            <a:ext cx="5272768" cy="3295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Row</a:t>
            </a:r>
            <a:br>
              <a:rPr lang="en-US" dirty="0"/>
            </a:b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48344" y="1146629"/>
            <a:ext cx="9506856" cy="5588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 smtClean="0"/>
              <a:t>const</a:t>
            </a:r>
            <a:r>
              <a:rPr lang="en-US" dirty="0" smtClean="0"/>
              <a:t> Row(</a:t>
            </a:r>
          </a:p>
          <a:p>
            <a:pPr marL="0" indent="0">
              <a:buNone/>
            </a:pPr>
            <a:r>
              <a:rPr lang="en-US" dirty="0" smtClean="0"/>
              <a:t>  children: &lt;Widget&gt;[</a:t>
            </a:r>
          </a:p>
          <a:p>
            <a:pPr marL="0" indent="0">
              <a:buNone/>
            </a:pPr>
            <a:r>
              <a:rPr lang="en-US" dirty="0" smtClean="0"/>
              <a:t>    Expanded(</a:t>
            </a:r>
          </a:p>
          <a:p>
            <a:pPr marL="0" indent="0">
              <a:buNone/>
            </a:pPr>
            <a:r>
              <a:rPr lang="en-US" dirty="0" smtClean="0"/>
              <a:t>      child: Text('Deliver features faster', </a:t>
            </a:r>
            <a:r>
              <a:rPr lang="en-US" dirty="0" err="1" smtClean="0"/>
              <a:t>textAlign</a:t>
            </a:r>
            <a:r>
              <a:rPr lang="en-US" dirty="0" smtClean="0"/>
              <a:t>: </a:t>
            </a:r>
            <a:r>
              <a:rPr lang="en-US" dirty="0" err="1" smtClean="0"/>
              <a:t>TextAlign.center</a:t>
            </a:r>
            <a:r>
              <a:rPr lang="en-US" dirty="0" smtClean="0"/>
              <a:t>),</a:t>
            </a:r>
          </a:p>
          <a:p>
            <a:pPr marL="0" indent="0">
              <a:buNone/>
            </a:pPr>
            <a:r>
              <a:rPr lang="en-US" dirty="0" smtClean="0"/>
              <a:t>    ),</a:t>
            </a:r>
          </a:p>
          <a:p>
            <a:pPr marL="0" indent="0">
              <a:buNone/>
            </a:pPr>
            <a:r>
              <a:rPr lang="en-US" dirty="0" smtClean="0"/>
              <a:t>    Expanded(</a:t>
            </a:r>
          </a:p>
          <a:p>
            <a:pPr marL="0" indent="0">
              <a:buNone/>
            </a:pPr>
            <a:r>
              <a:rPr lang="en-US" dirty="0" smtClean="0"/>
              <a:t>      child: Text('Craft beautiful UIs', </a:t>
            </a:r>
            <a:r>
              <a:rPr lang="en-US" dirty="0" err="1" smtClean="0"/>
              <a:t>textAlign</a:t>
            </a:r>
            <a:r>
              <a:rPr lang="en-US" dirty="0" smtClean="0"/>
              <a:t>: </a:t>
            </a:r>
            <a:r>
              <a:rPr lang="en-US" dirty="0" err="1" smtClean="0"/>
              <a:t>TextAlign.center</a:t>
            </a:r>
            <a:r>
              <a:rPr lang="en-US" dirty="0" smtClean="0"/>
              <a:t>),</a:t>
            </a:r>
          </a:p>
          <a:p>
            <a:pPr marL="0" indent="0">
              <a:buNone/>
            </a:pPr>
            <a:r>
              <a:rPr lang="en-US" dirty="0" smtClean="0"/>
              <a:t>    ),</a:t>
            </a:r>
          </a:p>
          <a:p>
            <a:pPr marL="0" indent="0">
              <a:buNone/>
            </a:pPr>
            <a:r>
              <a:rPr lang="en-US" dirty="0" smtClean="0"/>
              <a:t>    Expanded(</a:t>
            </a:r>
          </a:p>
          <a:p>
            <a:pPr marL="0" indent="0">
              <a:buNone/>
            </a:pPr>
            <a:r>
              <a:rPr lang="en-US" dirty="0" smtClean="0"/>
              <a:t>      child: </a:t>
            </a:r>
            <a:r>
              <a:rPr lang="en-US" dirty="0" err="1" smtClean="0"/>
              <a:t>FittedBox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        child: </a:t>
            </a:r>
            <a:r>
              <a:rPr lang="en-US" dirty="0" err="1" smtClean="0"/>
              <a:t>FlutterLogo</a:t>
            </a:r>
            <a:r>
              <a:rPr lang="en-US" dirty="0" smtClean="0"/>
              <a:t>(),),  ), ],)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573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Scaffold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ru-RU" dirty="0"/>
              <a:t>Реализует базовую структуру визуального макета </a:t>
            </a:r>
            <a:r>
              <a:rPr lang="ru-RU" dirty="0" err="1"/>
              <a:t>Material</a:t>
            </a:r>
            <a:r>
              <a:rPr lang="ru-RU" dirty="0"/>
              <a:t> </a:t>
            </a:r>
            <a:r>
              <a:rPr lang="ru-RU" dirty="0" err="1"/>
              <a:t>Design</a:t>
            </a:r>
            <a:r>
              <a:rPr lang="ru-RU" dirty="0" smtClean="0"/>
              <a:t>.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@override</a:t>
            </a:r>
          </a:p>
          <a:p>
            <a:pPr marL="0" indent="0">
              <a:buNone/>
            </a:pPr>
            <a:r>
              <a:rPr lang="en-US" dirty="0" smtClean="0"/>
              <a:t>  Widget build(</a:t>
            </a:r>
            <a:r>
              <a:rPr lang="en-US" dirty="0" err="1" smtClean="0"/>
              <a:t>BuildContext</a:t>
            </a:r>
            <a:r>
              <a:rPr lang="en-US" dirty="0" smtClean="0"/>
              <a:t> context) {</a:t>
            </a:r>
          </a:p>
          <a:p>
            <a:pPr marL="0" indent="0">
              <a:buNone/>
            </a:pPr>
            <a:r>
              <a:rPr lang="en-US" dirty="0" smtClean="0"/>
              <a:t>    return Scaffold(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appBar</a:t>
            </a:r>
            <a:r>
              <a:rPr lang="en-US" dirty="0" smtClean="0"/>
              <a:t>: </a:t>
            </a:r>
            <a:r>
              <a:rPr lang="en-US" dirty="0" err="1" smtClean="0"/>
              <a:t>AppBar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        title: </a:t>
            </a:r>
            <a:r>
              <a:rPr lang="en-US" dirty="0" err="1" smtClean="0"/>
              <a:t>const</a:t>
            </a:r>
            <a:r>
              <a:rPr lang="en-US" dirty="0" smtClean="0"/>
              <a:t> Text('Sample Code'),</a:t>
            </a:r>
          </a:p>
          <a:p>
            <a:pPr marL="0" indent="0">
              <a:buNone/>
            </a:pPr>
            <a:r>
              <a:rPr lang="en-US" dirty="0" smtClean="0"/>
              <a:t>      ),</a:t>
            </a:r>
          </a:p>
          <a:p>
            <a:pPr marL="0" indent="0">
              <a:buNone/>
            </a:pPr>
            <a:r>
              <a:rPr lang="en-US" dirty="0" smtClean="0"/>
              <a:t>      body: Center(child: Text('You have pressed the button $_count times.')),</a:t>
            </a:r>
          </a:p>
          <a:p>
            <a:pPr marL="0" indent="0">
              <a:buNone/>
            </a:pPr>
            <a:r>
              <a:rPr lang="en-US" dirty="0" smtClean="0"/>
              <a:t>      </a:t>
            </a:r>
            <a:r>
              <a:rPr lang="en-US" dirty="0" err="1" smtClean="0"/>
              <a:t>floatingActionButton</a:t>
            </a:r>
            <a:r>
              <a:rPr lang="en-US" dirty="0" smtClean="0"/>
              <a:t>: </a:t>
            </a:r>
            <a:r>
              <a:rPr lang="en-US" dirty="0" err="1" smtClean="0"/>
              <a:t>FloatingActionButton</a:t>
            </a:r>
            <a:r>
              <a:rPr lang="en-US" dirty="0" smtClean="0"/>
              <a:t>(</a:t>
            </a:r>
          </a:p>
          <a:p>
            <a:pPr marL="0" indent="0">
              <a:buNone/>
            </a:pPr>
            <a:r>
              <a:rPr lang="en-US" dirty="0" smtClean="0"/>
              <a:t>        </a:t>
            </a:r>
            <a:r>
              <a:rPr lang="en-US" dirty="0" err="1" smtClean="0"/>
              <a:t>onPressed</a:t>
            </a:r>
            <a:r>
              <a:rPr lang="en-US" dirty="0" smtClean="0"/>
              <a:t>: () =&gt; </a:t>
            </a:r>
            <a:r>
              <a:rPr lang="en-US" dirty="0" err="1" smtClean="0"/>
              <a:t>setState</a:t>
            </a:r>
            <a:r>
              <a:rPr lang="en-US" dirty="0" smtClean="0"/>
              <a:t>(() =&gt; _count++),</a:t>
            </a:r>
          </a:p>
          <a:p>
            <a:pPr marL="0" indent="0">
              <a:buNone/>
            </a:pPr>
            <a:r>
              <a:rPr lang="en-US" dirty="0" smtClean="0"/>
              <a:t>        tooltip: 'Increment Counter',</a:t>
            </a:r>
          </a:p>
          <a:p>
            <a:pPr marL="0" indent="0">
              <a:buNone/>
            </a:pPr>
            <a:r>
              <a:rPr lang="en-US" dirty="0" smtClean="0"/>
              <a:t>        child: </a:t>
            </a:r>
            <a:r>
              <a:rPr lang="en-US" dirty="0" err="1" smtClean="0"/>
              <a:t>const</a:t>
            </a:r>
            <a:r>
              <a:rPr lang="en-US" dirty="0" smtClean="0"/>
              <a:t> Icon(</a:t>
            </a:r>
            <a:r>
              <a:rPr lang="en-US" dirty="0" err="1" smtClean="0"/>
              <a:t>Icons.add</a:t>
            </a:r>
            <a:r>
              <a:rPr lang="en-US" dirty="0" smtClean="0"/>
              <a:t>),     ), ) }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8577" y="2270931"/>
            <a:ext cx="2838846" cy="469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12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RenderView</a:t>
            </a:r>
            <a:r>
              <a:rPr lang="en-US" dirty="0"/>
              <a:t> </a:t>
            </a:r>
            <a:r>
              <a:rPr lang="ru-RU" dirty="0"/>
              <a:t>и </a:t>
            </a:r>
            <a:r>
              <a:rPr lang="en-US" dirty="0" err="1" smtClean="0"/>
              <a:t>RenderObject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/>
              <a:t>Как </a:t>
            </a:r>
            <a:r>
              <a:rPr lang="ru-RU" sz="3600" dirty="0" smtClean="0"/>
              <a:t>возможно можно </a:t>
            </a:r>
            <a:r>
              <a:rPr lang="ru-RU" sz="3600" dirty="0" err="1" smtClean="0"/>
              <a:t>догадатся</a:t>
            </a:r>
            <a:r>
              <a:rPr lang="ru-RU" sz="3600" dirty="0" smtClean="0"/>
              <a:t>, </a:t>
            </a:r>
            <a:r>
              <a:rPr lang="ru-RU" sz="3600" dirty="0"/>
              <a:t>всё в конечном итоге преобразуется в пиксели, которые будут отображаться на экране, и </a:t>
            </a:r>
            <a:r>
              <a:rPr lang="ru-RU" sz="3600" i="1" dirty="0" err="1"/>
              <a:t>Flutter</a:t>
            </a:r>
            <a:r>
              <a:rPr lang="ru-RU" sz="3600" i="1" dirty="0"/>
              <a:t> </a:t>
            </a:r>
            <a:r>
              <a:rPr lang="ru-RU" sz="3600" i="1" dirty="0" err="1"/>
              <a:t>Framework</a:t>
            </a:r>
            <a:r>
              <a:rPr lang="ru-RU" sz="3600" dirty="0"/>
              <a:t> преобразует </a:t>
            </a:r>
            <a:r>
              <a:rPr lang="ru-RU" sz="3600" i="1" dirty="0" err="1"/>
              <a:t>Widgets</a:t>
            </a:r>
            <a:r>
              <a:rPr lang="ru-RU" sz="3600" dirty="0"/>
              <a:t>, которые мы используем для разработки приложения, в визуальные блоки, которые будут отображаться на экране.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3653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 class</a:t>
            </a:r>
            <a:br>
              <a:rPr lang="en-US" dirty="0"/>
            </a:b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Container(</a:t>
            </a:r>
          </a:p>
          <a:p>
            <a:pPr marL="0" indent="0">
              <a:buNone/>
            </a:pPr>
            <a:r>
              <a:rPr lang="en-US" dirty="0" smtClean="0"/>
              <a:t>  width: 100,</a:t>
            </a:r>
          </a:p>
          <a:p>
            <a:pPr marL="0" indent="0">
              <a:buNone/>
            </a:pPr>
            <a:r>
              <a:rPr lang="en-US" dirty="0" smtClean="0"/>
              <a:t>  decoration: </a:t>
            </a:r>
            <a:r>
              <a:rPr lang="en-US" dirty="0" err="1" smtClean="0"/>
              <a:t>BoxDecoration</a:t>
            </a:r>
            <a:r>
              <a:rPr lang="en-US" dirty="0" smtClean="0"/>
              <a:t>(border: </a:t>
            </a:r>
            <a:r>
              <a:rPr lang="en-US" dirty="0" err="1" smtClean="0"/>
              <a:t>Border.all</a:t>
            </a:r>
            <a:r>
              <a:rPr lang="en-US" dirty="0" smtClean="0"/>
              <a:t>()),</a:t>
            </a:r>
          </a:p>
          <a:p>
            <a:pPr marL="0" indent="0">
              <a:buNone/>
            </a:pPr>
            <a:r>
              <a:rPr lang="en-US" dirty="0" smtClean="0"/>
              <a:t>  child: Text(overflow: </a:t>
            </a:r>
            <a:r>
              <a:rPr lang="en-US" dirty="0" err="1" smtClean="0"/>
              <a:t>TextOverflow.ellipsis</a:t>
            </a:r>
            <a:r>
              <a:rPr lang="en-US" dirty="0" smtClean="0"/>
              <a:t>, 'Hello $_name, how are you?'))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9228" y="4411348"/>
            <a:ext cx="3487057" cy="205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082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Организация </a:t>
            </a:r>
            <a:r>
              <a:rPr lang="ru-RU" dirty="0" err="1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виджетов</a:t>
            </a:r>
            <a:r>
              <a:rPr lang="ru-RU" dirty="0" smtClean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для повышения производительности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Организация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виджетов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для повышения производительности во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Flutter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относится к процессу структурирования и управления иерархией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виджетов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таким образом, чтобы упростить разработку, отладку и поддержку кодовой базы. Правильная организация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виджетов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может помочь повысить производительность, сделав код более модульным, удобным для чтения и снизив риск ошибок и багов. Всегда полезно следовать хорошим практикам и максимально оптимизировать наше приложение.</a:t>
            </a:r>
          </a:p>
        </p:txBody>
      </p:sp>
    </p:spTree>
    <p:extLst>
      <p:ext uri="{BB962C8B-B14F-4D97-AF65-F5344CB8AC3E}">
        <p14:creationId xmlns:p14="http://schemas.microsoft.com/office/powerpoint/2010/main" val="3489164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ru-RU" dirty="0" smtClean="0"/>
              <a:t>е Не выносите </a:t>
            </a:r>
            <a:r>
              <a:rPr lang="ru-RU" dirty="0" err="1" smtClean="0"/>
              <a:t>виджеты</a:t>
            </a:r>
            <a:r>
              <a:rPr lang="ru-RU" dirty="0" smtClean="0"/>
              <a:t> в методы класса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smtClean="0"/>
              <a:t>Когда у нас есть сложное представление, чтобы реализовать в один </a:t>
            </a:r>
            <a:r>
              <a:rPr lang="ru-RU" dirty="0" err="1" smtClean="0"/>
              <a:t>виджет</a:t>
            </a:r>
            <a:r>
              <a:rPr lang="ru-RU" dirty="0" smtClean="0"/>
              <a:t>, то обычно мы разделяем его на </a:t>
            </a:r>
            <a:r>
              <a:rPr lang="ru-RU" dirty="0" err="1" smtClean="0"/>
              <a:t>виджеты</a:t>
            </a:r>
            <a:r>
              <a:rPr lang="ru-RU" dirty="0" smtClean="0"/>
              <a:t> поменьше, которые помещаем в методы класса. В следующем примере представлен </a:t>
            </a:r>
            <a:r>
              <a:rPr lang="ru-RU" dirty="0" err="1" smtClean="0"/>
              <a:t>виджет</a:t>
            </a:r>
            <a:r>
              <a:rPr lang="ru-RU" dirty="0" smtClean="0"/>
              <a:t>, содержащий заголовок, основной контент и "подвал".</a:t>
            </a:r>
          </a:p>
          <a:p>
            <a:pPr marL="0" indent="0">
              <a:buNone/>
            </a:pPr>
            <a:r>
              <a:rPr lang="en-US" dirty="0" smtClean="0"/>
              <a:t>class </a:t>
            </a:r>
            <a:r>
              <a:rPr lang="en-US" dirty="0" err="1" smtClean="0"/>
              <a:t>MyHomePage</a:t>
            </a:r>
            <a:r>
              <a:rPr lang="en-US" dirty="0" smtClean="0"/>
              <a:t> extends </a:t>
            </a:r>
            <a:r>
              <a:rPr lang="en-US" dirty="0" err="1" smtClean="0"/>
              <a:t>StatelessWidget</a:t>
            </a:r>
            <a:r>
              <a:rPr lang="en-US" dirty="0" smtClean="0"/>
              <a:t> {</a:t>
            </a:r>
          </a:p>
          <a:p>
            <a:pPr marL="0" indent="0">
              <a:buNone/>
            </a:pPr>
            <a:r>
              <a:rPr lang="en-US" dirty="0" smtClean="0"/>
              <a:t>    Widget _</a:t>
            </a:r>
            <a:r>
              <a:rPr lang="en-US" dirty="0" err="1" smtClean="0"/>
              <a:t>buildHeaderWidget</a:t>
            </a:r>
            <a:r>
              <a:rPr lang="en-US" dirty="0" smtClean="0"/>
              <a:t>(…) { return … }</a:t>
            </a:r>
          </a:p>
          <a:p>
            <a:pPr marL="0" indent="0">
              <a:buNone/>
            </a:pPr>
            <a:r>
              <a:rPr lang="en-US" dirty="0" smtClean="0"/>
              <a:t>    Widget _</a:t>
            </a:r>
            <a:r>
              <a:rPr lang="en-US" dirty="0" err="1" smtClean="0"/>
              <a:t>buildMainWidget</a:t>
            </a:r>
            <a:r>
              <a:rPr lang="en-US" dirty="0" smtClean="0"/>
              <a:t>(…) { return … }</a:t>
            </a:r>
          </a:p>
          <a:p>
            <a:pPr marL="0" indent="0">
              <a:buNone/>
            </a:pPr>
            <a:r>
              <a:rPr lang="en-US" dirty="0" smtClean="0"/>
              <a:t>    Widget _</a:t>
            </a:r>
            <a:r>
              <a:rPr lang="en-US" dirty="0" err="1" smtClean="0"/>
              <a:t>buildFooterWidget</a:t>
            </a:r>
            <a:r>
              <a:rPr lang="en-US" dirty="0" smtClean="0"/>
              <a:t>(…) { return … }</a:t>
            </a:r>
          </a:p>
          <a:p>
            <a:pPr marL="0" indent="0">
              <a:buNone/>
            </a:pPr>
            <a:r>
              <a:rPr lang="en-US" dirty="0" smtClean="0"/>
              <a:t>    @override</a:t>
            </a:r>
          </a:p>
          <a:p>
            <a:pPr marL="0" indent="0">
              <a:buNone/>
            </a:pPr>
            <a:r>
              <a:rPr lang="en-US" dirty="0" smtClean="0"/>
              <a:t>    Widget build(…) { return </a:t>
            </a:r>
          </a:p>
          <a:p>
            <a:pPr marL="0" indent="0">
              <a:buNone/>
            </a:pPr>
            <a:r>
              <a:rPr lang="en-US" dirty="0" smtClean="0"/>
              <a:t>	_</a:t>
            </a:r>
            <a:r>
              <a:rPr lang="en-US" dirty="0" err="1" smtClean="0"/>
              <a:t>buildHeaderWidget</a:t>
            </a:r>
            <a:r>
              <a:rPr lang="en-US" dirty="0" smtClean="0"/>
              <a:t>(), </a:t>
            </a:r>
          </a:p>
          <a:p>
            <a:pPr marL="0" indent="0">
              <a:buNone/>
            </a:pPr>
            <a:r>
              <a:rPr lang="en-US" dirty="0" smtClean="0"/>
              <a:t>	_ </a:t>
            </a:r>
            <a:r>
              <a:rPr lang="en-US" dirty="0" err="1" smtClean="0"/>
              <a:t>buildMainWidget</a:t>
            </a:r>
            <a:r>
              <a:rPr lang="en-US" dirty="0" smtClean="0"/>
              <a:t>(), </a:t>
            </a:r>
          </a:p>
          <a:p>
            <a:pPr marL="0" indent="0">
              <a:buNone/>
            </a:pPr>
            <a:r>
              <a:rPr lang="en-US" dirty="0" smtClean="0"/>
              <a:t>	_</a:t>
            </a:r>
            <a:r>
              <a:rPr lang="en-US" dirty="0" err="1" smtClean="0"/>
              <a:t>buildFooterWidget</a:t>
            </a:r>
            <a:r>
              <a:rPr lang="en-US" dirty="0" smtClean="0"/>
              <a:t>() </a:t>
            </a:r>
          </a:p>
          <a:p>
            <a:pPr marL="0" indent="0">
              <a:buNone/>
            </a:pPr>
            <a:r>
              <a:rPr lang="en-US" dirty="0" smtClean="0"/>
              <a:t>}}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433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class </a:t>
            </a:r>
            <a:r>
              <a:rPr lang="en-US" dirty="0" err="1" smtClean="0"/>
              <a:t>MyHomePage</a:t>
            </a:r>
            <a:r>
              <a:rPr lang="en-US" dirty="0" smtClean="0"/>
              <a:t> extends </a:t>
            </a:r>
            <a:r>
              <a:rPr lang="en-US" dirty="0" err="1" smtClean="0"/>
              <a:t>StatelessWidget</a:t>
            </a:r>
            <a:r>
              <a:rPr lang="en-US" dirty="0" smtClean="0"/>
              <a:t> {</a:t>
            </a:r>
          </a:p>
          <a:p>
            <a:pPr marL="0" indent="0">
              <a:buNone/>
            </a:pPr>
            <a:r>
              <a:rPr lang="en-US" dirty="0" smtClean="0"/>
              <a:t>  @override</a:t>
            </a:r>
          </a:p>
          <a:p>
            <a:pPr marL="0" indent="0">
              <a:buNone/>
            </a:pPr>
            <a:r>
              <a:rPr lang="en-US" dirty="0" smtClean="0"/>
              <a:t>  Widget build(…) { return </a:t>
            </a:r>
            <a:r>
              <a:rPr lang="en-US" dirty="0" err="1" smtClean="0"/>
              <a:t>HeaderWidget</a:t>
            </a:r>
            <a:r>
              <a:rPr lang="en-US" dirty="0" smtClean="0"/>
              <a:t>(), </a:t>
            </a:r>
            <a:r>
              <a:rPr lang="en-US" dirty="0" err="1" smtClean="0"/>
              <a:t>MainWidget</a:t>
            </a:r>
            <a:r>
              <a:rPr lang="en-US" dirty="0" smtClean="0"/>
              <a:t>(), </a:t>
            </a:r>
            <a:r>
              <a:rPr lang="en-US" dirty="0" err="1" smtClean="0"/>
              <a:t>FooterWidget</a:t>
            </a:r>
            <a:r>
              <a:rPr lang="en-US" dirty="0" smtClean="0"/>
              <a:t>() … 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class </a:t>
            </a:r>
            <a:r>
              <a:rPr lang="en-US" dirty="0" err="1" smtClean="0"/>
              <a:t>HeaderWidget</a:t>
            </a:r>
            <a:r>
              <a:rPr lang="en-US" dirty="0" smtClean="0"/>
              <a:t> extends </a:t>
            </a:r>
            <a:r>
              <a:rPr lang="en-US" dirty="0" err="1" smtClean="0"/>
              <a:t>StatelessWidget</a:t>
            </a:r>
            <a:r>
              <a:rPr lang="en-US" dirty="0" smtClean="0"/>
              <a:t> {</a:t>
            </a:r>
          </a:p>
          <a:p>
            <a:pPr marL="0" indent="0">
              <a:buNone/>
            </a:pPr>
            <a:r>
              <a:rPr lang="en-US" dirty="0" smtClean="0"/>
              <a:t>  @override</a:t>
            </a:r>
          </a:p>
          <a:p>
            <a:pPr marL="0" indent="0">
              <a:buNone/>
            </a:pPr>
            <a:r>
              <a:rPr lang="en-US" dirty="0" smtClean="0"/>
              <a:t>  Widget build(…) { return … }</a:t>
            </a:r>
          </a:p>
          <a:p>
            <a:pPr marL="0" indent="0">
              <a:buNone/>
            </a:pPr>
            <a:r>
              <a:rPr lang="en-US" dirty="0" smtClean="0"/>
              <a:t>}</a:t>
            </a:r>
          </a:p>
          <a:p>
            <a:pPr marL="0" indent="0">
              <a:buNone/>
            </a:pPr>
            <a:r>
              <a:rPr lang="en-US" dirty="0" smtClean="0"/>
              <a:t>class </a:t>
            </a:r>
            <a:r>
              <a:rPr lang="en-US" dirty="0" err="1" smtClean="0"/>
              <a:t>FooterWidget</a:t>
            </a:r>
            <a:r>
              <a:rPr lang="en-US" dirty="0" smtClean="0"/>
              <a:t> extends </a:t>
            </a:r>
            <a:r>
              <a:rPr lang="en-US" dirty="0" err="1" smtClean="0"/>
              <a:t>StatelessWidget</a:t>
            </a:r>
            <a:r>
              <a:rPr lang="en-US" dirty="0" smtClean="0"/>
              <a:t> { … }</a:t>
            </a:r>
          </a:p>
          <a:p>
            <a:pPr marL="0" indent="0">
              <a:buNone/>
            </a:pPr>
            <a:r>
              <a:rPr lang="en-US" dirty="0" smtClean="0"/>
              <a:t>class </a:t>
            </a:r>
            <a:r>
              <a:rPr lang="en-US" dirty="0" err="1" smtClean="0"/>
              <a:t>MainWidget</a:t>
            </a:r>
            <a:r>
              <a:rPr lang="en-US" dirty="0" smtClean="0"/>
              <a:t> extends </a:t>
            </a:r>
            <a:r>
              <a:rPr lang="en-US" dirty="0" err="1" smtClean="0"/>
              <a:t>StatelessWidget</a:t>
            </a:r>
            <a:r>
              <a:rPr lang="en-US" dirty="0" smtClean="0"/>
              <a:t> { … 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75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2е Используйте ‘</a:t>
            </a:r>
            <a:r>
              <a:rPr lang="en-US" dirty="0" err="1" smtClean="0"/>
              <a:t>const</a:t>
            </a:r>
            <a:r>
              <a:rPr lang="en-US" dirty="0" smtClean="0"/>
              <a:t>’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Рекомендуется использовать ключевое слово </a:t>
            </a:r>
            <a:r>
              <a:rPr lang="ru-RU" dirty="0" err="1" smtClean="0"/>
              <a:t>const</a:t>
            </a:r>
            <a:r>
              <a:rPr lang="ru-RU" dirty="0" smtClean="0"/>
              <a:t> для значений, которые возможно инициализировать во время компиляции, а также при вызове конструктора </a:t>
            </a:r>
            <a:r>
              <a:rPr lang="ru-RU" dirty="0" err="1" smtClean="0"/>
              <a:t>виджета</a:t>
            </a:r>
            <a:r>
              <a:rPr lang="ru-RU" dirty="0" smtClean="0"/>
              <a:t> (если он поддерживает </a:t>
            </a:r>
            <a:r>
              <a:rPr lang="ru-RU" dirty="0" err="1" smtClean="0"/>
              <a:t>const</a:t>
            </a:r>
            <a:r>
              <a:rPr lang="ru-RU" dirty="0" smtClean="0"/>
              <a:t>, конечно), что позволяет работать с одним и тем же каноническим экземпляром, тем самым избегая повторных вычислений.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83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3е Используйте ‘</a:t>
            </a:r>
            <a:r>
              <a:rPr lang="ru-RU" dirty="0" err="1" smtClean="0"/>
              <a:t>itemExtent</a:t>
            </a:r>
            <a:r>
              <a:rPr lang="ru-RU" dirty="0" smtClean="0"/>
              <a:t>’ в ‘</a:t>
            </a:r>
            <a:r>
              <a:rPr lang="ru-RU" dirty="0" err="1" smtClean="0"/>
              <a:t>ListView</a:t>
            </a:r>
            <a:r>
              <a:rPr lang="ru-RU" dirty="0" smtClean="0"/>
              <a:t>’ для больших списков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Иногда, когда у нас есть очень длинный список, и мы хотим быстро переместиться по нему, например, в самый конец, очень важно использовать </a:t>
            </a:r>
            <a:r>
              <a:rPr lang="ru-RU" dirty="0" err="1" smtClean="0"/>
              <a:t>itemExtent</a:t>
            </a:r>
            <a:r>
              <a:rPr lang="ru-RU" dirty="0" smtClean="0"/>
              <a:t>. Давайте рассмотрим простой пример. У нас есть список из 10 тысяч элементов. При нажатии на кнопку мы перейдем к последнему элементу. В этом примере мы не будем использовать </a:t>
            </a:r>
            <a:r>
              <a:rPr lang="ru-RU" dirty="0" err="1" smtClean="0"/>
              <a:t>itemExtent</a:t>
            </a:r>
            <a:r>
              <a:rPr lang="ru-RU" dirty="0" smtClean="0"/>
              <a:t> и позволим элементам списка самим определить свой размер.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005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304800"/>
            <a:ext cx="7144657" cy="5872163"/>
          </a:xfrm>
        </p:spPr>
        <p:txBody>
          <a:bodyPr/>
          <a:lstStyle/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 можно увидеть на анимации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справа,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переход происходит очень долго (~10 секунд). Так получается из-за того, что дочерние элементы сами определяют свой размер. Это даже блокирует UI!</a:t>
            </a: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Чтобы избежать этого, мы должны использовать свойство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itemExtent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благодаря которому при прокрутке не совершается лишней работы по расчету позиции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скролла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так как размеры элементов заранее известны.</a:t>
            </a:r>
          </a:p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9770A92-B3B5-4F87-8CF9-D8905FC8948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012" y="542260"/>
            <a:ext cx="3345047" cy="594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96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9576C2E-D819-472D-915F-E5AA8A6A3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25" y="510363"/>
            <a:ext cx="4774019" cy="2256809"/>
          </a:xfrm>
          <a:prstGeom prst="rect">
            <a:avLst/>
          </a:prstGeom>
        </p:spPr>
      </p:pic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02FFFD31-86A4-4C55-A803-26777893796F}"/>
              </a:ext>
            </a:extLst>
          </p:cNvPr>
          <p:cNvSpPr txBox="1">
            <a:spLocks/>
          </p:cNvSpPr>
          <p:nvPr/>
        </p:nvSpPr>
        <p:spPr>
          <a:xfrm>
            <a:off x="648586" y="2849525"/>
            <a:ext cx="5847907" cy="26142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 этим небольшим изменением мы мгновенно переходим в самый низ без каких-либо задержек.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B2A59ABF-474D-4C85-8A91-12221F78D3D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6219" y="510363"/>
            <a:ext cx="3323810" cy="590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912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Анимация во </a:t>
            </a:r>
            <a:r>
              <a:rPr lang="en-US" dirty="0" smtClean="0"/>
              <a:t>Flutter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Всякий раз, когда вы создаете приложение, анимация играет жизненно важную роль в разработке пользовательского опыта. Людям, как правило, нравятся приложения с плавным ходом и привлекательным дизайном. Пакет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Flutter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предоставляет множество методов для создания и использования анимации в нашем приложении. Мы обсудим встроенные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виджеты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Flutter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для управления анимацией.</a:t>
            </a:r>
            <a:endParaRPr lang="ru-RU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841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4499429"/>
            <a:ext cx="10515600" cy="1677534"/>
          </a:xfrm>
        </p:spPr>
        <p:txBody>
          <a:bodyPr/>
          <a:lstStyle/>
          <a:p>
            <a:pPr marL="0" indent="0">
              <a:buNone/>
            </a:pP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Как показано на схеме, для управления анимацией во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Flutter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фреймворк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предоставляет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виджеты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различной реализации. Основные свойства, присутствующие во всех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виджетах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анимации, — это </a:t>
            </a:r>
            <a:r>
              <a:rPr lang="ru-RU" b="1" i="0" dirty="0" err="1" smtClean="0">
                <a:solidFill>
                  <a:srgbClr val="273239"/>
                </a:solidFill>
                <a:effectLst/>
                <a:latin typeface="urw-din"/>
              </a:rPr>
              <a:t>Duration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и </a:t>
            </a:r>
            <a:r>
              <a:rPr lang="ru-RU" b="1" i="0" dirty="0" err="1" smtClean="0">
                <a:solidFill>
                  <a:srgbClr val="273239"/>
                </a:solidFill>
                <a:effectLst/>
                <a:latin typeface="urw-din"/>
              </a:rPr>
              <a:t>Curve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</a:t>
            </a:r>
            <a:endParaRPr lang="en-US" dirty="0"/>
          </a:p>
        </p:txBody>
      </p:sp>
      <p:pic>
        <p:nvPicPr>
          <p:cNvPr id="20482" name="Picture 2" descr="https://media.geeksforgeeks.org/wp-content/uploads/20210127183424/xyz1-660x23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232" y="55676"/>
            <a:ext cx="11224598" cy="394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7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 </a:t>
            </a:r>
            <a:r>
              <a:rPr lang="en-US" u="sng" dirty="0" err="1">
                <a:hlinkClick r:id="rId3"/>
              </a:rPr>
              <a:t>RenderObject</a:t>
            </a:r>
            <a:r>
              <a:rPr lang="en-US" dirty="0"/>
              <a:t>,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4372" y="1690688"/>
            <a:ext cx="11165114" cy="5014912"/>
          </a:xfrm>
        </p:spPr>
        <p:txBody>
          <a:bodyPr>
            <a:normAutofit/>
          </a:bodyPr>
          <a:lstStyle/>
          <a:p>
            <a:r>
              <a:rPr lang="ru-RU" sz="3600" dirty="0"/>
              <a:t>определения некоторой области экрана с точки зрения размеров, положения, геометрии, а также с точки зрения </a:t>
            </a:r>
            <a:r>
              <a:rPr lang="ru-RU" sz="3600" i="1" dirty="0"/>
              <a:t>«</a:t>
            </a:r>
            <a:r>
              <a:rPr lang="ru-RU" sz="3600" i="1" dirty="0" err="1"/>
              <a:t>rendered</a:t>
            </a:r>
            <a:r>
              <a:rPr lang="ru-RU" sz="3600" i="1" dirty="0"/>
              <a:t> </a:t>
            </a:r>
            <a:r>
              <a:rPr lang="ru-RU" sz="3600" i="1" dirty="0" err="1"/>
              <a:t>content</a:t>
            </a:r>
            <a:r>
              <a:rPr lang="ru-RU" sz="3600" i="1" dirty="0"/>
              <a:t>»</a:t>
            </a:r>
            <a:endParaRPr lang="ru-RU" sz="3600" dirty="0"/>
          </a:p>
          <a:p>
            <a:r>
              <a:rPr lang="ru-RU" sz="3600" dirty="0"/>
              <a:t>определения зон экрана, на которые могут повлиять жесты (= касания пальцев</a:t>
            </a:r>
            <a:r>
              <a:rPr lang="ru-RU" sz="36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123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Неявные </a:t>
            </a:r>
            <a:r>
              <a:rPr lang="ru-RU" dirty="0" err="1" smtClean="0"/>
              <a:t>виджеты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07886"/>
            <a:ext cx="10515600" cy="5450113"/>
          </a:xfrm>
        </p:spPr>
        <p:txBody>
          <a:bodyPr>
            <a:normAutofit/>
          </a:bodyPr>
          <a:lstStyle/>
          <a:p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Это самый простой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, предоставляемый </a:t>
            </a:r>
            <a:r>
              <a:rPr lang="en-US" b="0" i="0" dirty="0" smtClean="0">
                <a:solidFill>
                  <a:srgbClr val="273239"/>
                </a:solidFill>
                <a:effectLst/>
                <a:latin typeface="urw-din"/>
              </a:rPr>
              <a:t>Flutter</a:t>
            </a:r>
            <a:endParaRPr lang="ru-RU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r>
              <a:rPr lang="ru-RU" b="1" i="0" dirty="0" err="1" smtClean="0">
                <a:solidFill>
                  <a:srgbClr val="273239"/>
                </a:solidFill>
                <a:effectLst/>
                <a:latin typeface="urw-din"/>
              </a:rPr>
              <a:t>TweenAnimationBuilder</a:t>
            </a:r>
            <a:r>
              <a:rPr lang="ru-RU" b="1" i="0" dirty="0" smtClean="0">
                <a:solidFill>
                  <a:srgbClr val="273239"/>
                </a:solidFill>
                <a:effectLst/>
                <a:latin typeface="urw-din"/>
              </a:rPr>
              <a:t> 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этот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анимируют данный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от начального значения ( </a:t>
            </a:r>
            <a:r>
              <a:rPr lang="ru-RU" b="0" i="1" dirty="0" err="1" smtClean="0">
                <a:solidFill>
                  <a:srgbClr val="273239"/>
                </a:solidFill>
                <a:effectLst/>
                <a:latin typeface="urw-din"/>
              </a:rPr>
              <a:t>Tween.begin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) до конечного значения ( </a:t>
            </a:r>
            <a:r>
              <a:rPr lang="ru-RU" b="0" i="1" dirty="0" err="1" smtClean="0">
                <a:solidFill>
                  <a:srgbClr val="273239"/>
                </a:solidFill>
                <a:effectLst/>
                <a:latin typeface="urw-din"/>
              </a:rPr>
              <a:t>Tween.end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).</a:t>
            </a:r>
          </a:p>
          <a:p>
            <a:pPr fontAlgn="base"/>
            <a:r>
              <a:rPr lang="ru-RU" b="1" i="0" dirty="0" err="1" smtClean="0">
                <a:solidFill>
                  <a:srgbClr val="273239"/>
                </a:solidFill>
                <a:effectLst/>
                <a:latin typeface="urw-din"/>
              </a:rPr>
              <a:t>AnimatedXYZ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: Здесь </a:t>
            </a:r>
            <a:r>
              <a:rPr lang="ru-RU" b="0" i="0" u="sng" dirty="0" smtClean="0">
                <a:solidFill>
                  <a:srgbClr val="273239"/>
                </a:solidFill>
                <a:effectLst/>
                <a:latin typeface="urw-din"/>
              </a:rPr>
              <a:t>XYZ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— это конкретный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, который можно анимировать. Это анимированные версии основных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виджетов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, доступных во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Flutter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. Вот некоторые из неявных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AnimatedXYZ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существующих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виджетов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XYZ.</a:t>
            </a:r>
          </a:p>
          <a:p>
            <a:pPr lvl="1" fontAlgn="base">
              <a:buFont typeface="+mj-lt"/>
              <a:buAutoNum type="arabicPeriod"/>
            </a:pPr>
            <a:r>
              <a:rPr lang="en-US" b="0" i="0" dirty="0" smtClean="0">
                <a:solidFill>
                  <a:srgbClr val="273239"/>
                </a:solidFill>
                <a:effectLst/>
                <a:latin typeface="urw-din"/>
              </a:rPr>
              <a:t>Align → </a:t>
            </a:r>
            <a:r>
              <a:rPr lang="en-US" b="0" i="0" dirty="0" err="1" smtClean="0">
                <a:solidFill>
                  <a:srgbClr val="273239"/>
                </a:solidFill>
                <a:effectLst/>
                <a:latin typeface="urw-din"/>
              </a:rPr>
              <a:t>AnimatedAlign</a:t>
            </a:r>
            <a:endParaRPr lang="en-US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lvl="1" fontAlgn="base">
              <a:buFont typeface="+mj-lt"/>
              <a:buAutoNum type="arabicPeriod"/>
            </a:pPr>
            <a:r>
              <a:rPr lang="en-US" b="0" i="0" dirty="0" smtClean="0">
                <a:solidFill>
                  <a:srgbClr val="273239"/>
                </a:solidFill>
                <a:effectLst/>
                <a:latin typeface="urw-din"/>
              </a:rPr>
              <a:t>Container → </a:t>
            </a:r>
            <a:r>
              <a:rPr lang="en-US" b="0" i="0" dirty="0" err="1" smtClean="0">
                <a:solidFill>
                  <a:srgbClr val="273239"/>
                </a:solidFill>
                <a:effectLst/>
                <a:latin typeface="urw-din"/>
              </a:rPr>
              <a:t>AnimatedContainer</a:t>
            </a:r>
            <a:endParaRPr lang="en-US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lvl="1" fontAlgn="base">
              <a:buFont typeface="+mj-lt"/>
              <a:buAutoNum type="arabicPeriod"/>
            </a:pPr>
            <a:r>
              <a:rPr lang="en-US" b="0" i="0" dirty="0" err="1" smtClean="0">
                <a:solidFill>
                  <a:srgbClr val="273239"/>
                </a:solidFill>
                <a:effectLst/>
                <a:latin typeface="urw-din"/>
              </a:rPr>
              <a:t>DefaultTextStyle</a:t>
            </a:r>
            <a:r>
              <a:rPr lang="en-US" b="0" i="0" dirty="0" smtClean="0">
                <a:solidFill>
                  <a:srgbClr val="273239"/>
                </a:solidFill>
                <a:effectLst/>
                <a:latin typeface="urw-din"/>
              </a:rPr>
              <a:t> → </a:t>
            </a:r>
            <a:r>
              <a:rPr lang="en-US" b="0" i="0" dirty="0" err="1" smtClean="0">
                <a:solidFill>
                  <a:srgbClr val="273239"/>
                </a:solidFill>
                <a:effectLst/>
                <a:latin typeface="urw-din"/>
              </a:rPr>
              <a:t>AnimatedDefaultTextStyle</a:t>
            </a:r>
            <a:endParaRPr lang="en-US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lvl="1" fontAlgn="base">
              <a:buFont typeface="+mj-lt"/>
              <a:buAutoNum type="arabicPeriod"/>
            </a:pPr>
            <a:r>
              <a:rPr lang="en-US" b="0" i="0" dirty="0" smtClean="0">
                <a:solidFill>
                  <a:srgbClr val="273239"/>
                </a:solidFill>
                <a:effectLst/>
                <a:latin typeface="urw-din"/>
              </a:rPr>
              <a:t>Padding → </a:t>
            </a:r>
            <a:r>
              <a:rPr lang="en-US" b="0" i="0" dirty="0" err="1" smtClean="0">
                <a:solidFill>
                  <a:srgbClr val="273239"/>
                </a:solidFill>
                <a:effectLst/>
                <a:latin typeface="urw-din"/>
              </a:rPr>
              <a:t>AnimatedPadding</a:t>
            </a:r>
            <a:endParaRPr lang="en-US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lvl="1" fontAlgn="base">
              <a:buFont typeface="+mj-lt"/>
              <a:buAutoNum type="arabicPeriod"/>
            </a:pPr>
            <a:r>
              <a:rPr lang="en-US" b="0" i="0" dirty="0" smtClean="0">
                <a:solidFill>
                  <a:srgbClr val="273239"/>
                </a:solidFill>
                <a:effectLst/>
                <a:latin typeface="urw-din"/>
              </a:rPr>
              <a:t>Positioned → </a:t>
            </a:r>
            <a:r>
              <a:rPr lang="en-US" b="0" i="0" dirty="0" err="1" smtClean="0">
                <a:solidFill>
                  <a:srgbClr val="273239"/>
                </a:solidFill>
                <a:effectLst/>
                <a:latin typeface="urw-din"/>
              </a:rPr>
              <a:t>AnimatedPositioned</a:t>
            </a:r>
            <a:endParaRPr lang="en-US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22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Я</a:t>
            </a:r>
            <a:r>
              <a:rPr lang="ru-RU" dirty="0" smtClean="0"/>
              <a:t>вные </a:t>
            </a:r>
            <a:r>
              <a:rPr lang="ru-RU" dirty="0" err="1" smtClean="0"/>
              <a:t>виджеты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407886"/>
            <a:ext cx="10515600" cy="5450113"/>
          </a:xfrm>
        </p:spPr>
        <p:txBody>
          <a:bodyPr>
            <a:normAutofit fontScale="85000" lnSpcReduction="20000"/>
          </a:bodyPr>
          <a:lstStyle/>
          <a:p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Эти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виджеты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обеспечивают более детальное управление анимированным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виджетом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. У них есть свойства для управления повторением и перемещением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виджета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</a:t>
            </a:r>
          </a:p>
          <a:p>
            <a:pPr fontAlgn="base"/>
            <a:r>
              <a:rPr lang="ru-RU" b="1" i="0" dirty="0" err="1" smtClean="0">
                <a:solidFill>
                  <a:srgbClr val="273239"/>
                </a:solidFill>
                <a:effectLst/>
                <a:latin typeface="urw-din"/>
              </a:rPr>
              <a:t>XYZTransition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: здесь </a:t>
            </a:r>
            <a:r>
              <a:rPr lang="ru-RU" b="0" i="0" u="sng" dirty="0" smtClean="0">
                <a:solidFill>
                  <a:srgbClr val="273239"/>
                </a:solidFill>
                <a:effectLst/>
                <a:latin typeface="urw-din"/>
              </a:rPr>
              <a:t>XYZ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— это особый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, доступный как переход. Это встроенный переход, который обеспечивает больший контроль над неявной анимацией. Их можно рассматривать как расширение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виджета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</a:t>
            </a:r>
            <a:r>
              <a:rPr lang="ru-RU" b="0" i="1" dirty="0" err="1" smtClean="0">
                <a:solidFill>
                  <a:srgbClr val="273239"/>
                </a:solidFill>
                <a:effectLst/>
                <a:latin typeface="urw-din"/>
              </a:rPr>
              <a:t>AnimatedXYZ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. Некоторые доступные явные </a:t>
            </a:r>
            <a:r>
              <a:rPr lang="ru-RU" b="0" i="1" dirty="0" err="1" smtClean="0">
                <a:solidFill>
                  <a:srgbClr val="273239"/>
                </a:solidFill>
                <a:effectLst/>
                <a:latin typeface="urw-din"/>
              </a:rPr>
              <a:t>XYZTransition</a:t>
            </a:r>
            <a:r>
              <a:rPr lang="ru-RU" b="0" i="1" dirty="0" smtClean="0">
                <a:solidFill>
                  <a:srgbClr val="273239"/>
                </a:solidFill>
                <a:effectLst/>
                <a:latin typeface="urw-din"/>
              </a:rPr>
              <a:t> :</a:t>
            </a:r>
            <a:endParaRPr lang="ru-RU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lvl="1" fontAlgn="base">
              <a:buFont typeface="+mj-lt"/>
              <a:buAutoNum type="arabicPeriod"/>
            </a:pPr>
            <a:r>
              <a:rPr lang="en-US" b="0" i="1" dirty="0" err="1" smtClean="0">
                <a:solidFill>
                  <a:srgbClr val="273239"/>
                </a:solidFill>
                <a:effectLst/>
                <a:latin typeface="urw-din"/>
              </a:rPr>
              <a:t>SizeTransition</a:t>
            </a:r>
            <a:endParaRPr lang="en-US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lvl="1" fontAlgn="base">
              <a:buFont typeface="+mj-lt"/>
              <a:buAutoNum type="arabicPeriod"/>
            </a:pPr>
            <a:r>
              <a:rPr lang="en-US" b="0" i="1" dirty="0" err="1" smtClean="0">
                <a:solidFill>
                  <a:srgbClr val="273239"/>
                </a:solidFill>
                <a:effectLst/>
                <a:latin typeface="urw-din"/>
              </a:rPr>
              <a:t>FadeTransition</a:t>
            </a:r>
            <a:endParaRPr lang="en-US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lvl="1" fontAlgn="base">
              <a:buFont typeface="+mj-lt"/>
              <a:buAutoNum type="arabicPeriod"/>
            </a:pPr>
            <a:r>
              <a:rPr lang="en-US" b="0" i="1" dirty="0" err="1" smtClean="0">
                <a:solidFill>
                  <a:srgbClr val="273239"/>
                </a:solidFill>
                <a:effectLst/>
                <a:latin typeface="urw-din"/>
              </a:rPr>
              <a:t>AlignTransition</a:t>
            </a:r>
            <a:endParaRPr lang="en-US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lvl="1" fontAlgn="base">
              <a:buFont typeface="+mj-lt"/>
              <a:buAutoNum type="arabicPeriod"/>
            </a:pPr>
            <a:r>
              <a:rPr lang="en-US" b="0" i="1" dirty="0" err="1" smtClean="0">
                <a:solidFill>
                  <a:srgbClr val="273239"/>
                </a:solidFill>
                <a:effectLst/>
                <a:latin typeface="urw-din"/>
              </a:rPr>
              <a:t>RotationTransition</a:t>
            </a:r>
            <a:endParaRPr lang="en-US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lvl="1" fontAlgn="base">
              <a:buFont typeface="+mj-lt"/>
              <a:buAutoNum type="arabicPeriod"/>
            </a:pPr>
            <a:r>
              <a:rPr lang="en-US" b="0" i="1" dirty="0" err="1" smtClean="0">
                <a:solidFill>
                  <a:srgbClr val="273239"/>
                </a:solidFill>
                <a:effectLst/>
                <a:latin typeface="urw-din"/>
              </a:rPr>
              <a:t>PositionedTransition</a:t>
            </a:r>
            <a:endParaRPr lang="en-US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lvl="1" fontAlgn="base">
              <a:buFont typeface="+mj-lt"/>
              <a:buAutoNum type="arabicPeriod"/>
            </a:pPr>
            <a:r>
              <a:rPr lang="en-US" b="0" i="1" dirty="0" err="1" smtClean="0">
                <a:solidFill>
                  <a:srgbClr val="273239"/>
                </a:solidFill>
                <a:effectLst/>
                <a:latin typeface="urw-din"/>
              </a:rPr>
              <a:t>DecoratedBoxTransition</a:t>
            </a:r>
            <a:endParaRPr lang="en-US" b="0" i="0" dirty="0" smtClean="0">
              <a:solidFill>
                <a:srgbClr val="273239"/>
              </a:solidFill>
              <a:effectLst/>
              <a:latin typeface="urw-din"/>
            </a:endParaRPr>
          </a:p>
          <a:p>
            <a:pPr fontAlgn="base"/>
            <a:r>
              <a:rPr lang="ru-RU" b="1" i="0" dirty="0" err="1" smtClean="0">
                <a:solidFill>
                  <a:srgbClr val="273239"/>
                </a:solidFill>
                <a:effectLst/>
                <a:latin typeface="urw-din"/>
              </a:rPr>
              <a:t>AnimatedBuilder</a:t>
            </a:r>
            <a:r>
              <a:rPr lang="ru-RU" b="1" i="0" dirty="0" smtClean="0">
                <a:solidFill>
                  <a:srgbClr val="273239"/>
                </a:solidFill>
                <a:effectLst/>
                <a:latin typeface="urw-din"/>
              </a:rPr>
              <a:t>/ </a:t>
            </a:r>
            <a:r>
              <a:rPr lang="ru-RU" b="1" i="0" dirty="0" err="1" smtClean="0">
                <a:solidFill>
                  <a:srgbClr val="273239"/>
                </a:solidFill>
                <a:effectLst/>
                <a:latin typeface="urw-din"/>
              </a:rPr>
              <a:t>AnimatedWidget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: когда нет доступных </a:t>
            </a:r>
            <a:r>
              <a:rPr lang="ru-RU" b="0" i="0" dirty="0" err="1" smtClean="0">
                <a:solidFill>
                  <a:srgbClr val="273239"/>
                </a:solidFill>
                <a:effectLst/>
                <a:latin typeface="urw-din"/>
              </a:rPr>
              <a:t>виджетов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 из предопределенного </a:t>
            </a:r>
            <a:r>
              <a:rPr lang="ru-RU" b="0" i="1" dirty="0" err="1" smtClean="0">
                <a:solidFill>
                  <a:srgbClr val="273239"/>
                </a:solidFill>
                <a:effectLst/>
                <a:latin typeface="urw-din"/>
              </a:rPr>
              <a:t>XYZTransition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, которые уже определяют различные анимации, мы можем использовать </a:t>
            </a:r>
            <a:r>
              <a:rPr lang="ru-RU" b="0" i="1" dirty="0" err="1" smtClean="0">
                <a:solidFill>
                  <a:srgbClr val="273239"/>
                </a:solidFill>
                <a:effectLst/>
                <a:latin typeface="urw-din"/>
              </a:rPr>
              <a:t>AnimatedBuilder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/ </a:t>
            </a:r>
            <a:r>
              <a:rPr lang="ru-RU" b="0" i="1" dirty="0" err="1" smtClean="0">
                <a:solidFill>
                  <a:srgbClr val="273239"/>
                </a:solidFill>
                <a:effectLst/>
                <a:latin typeface="urw-din"/>
              </a:rPr>
              <a:t>AnimatedWidget</a:t>
            </a:r>
            <a:r>
              <a:rPr lang="ru-RU" b="0" i="0" dirty="0" smtClean="0">
                <a:solidFill>
                  <a:srgbClr val="273239"/>
                </a:solidFill>
                <a:effectLst/>
                <a:latin typeface="urw-din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26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0"/>
            <a:ext cx="10515600" cy="6858000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 smtClean="0"/>
              <a:t>AnimatedContainer</a:t>
            </a:r>
            <a:r>
              <a:rPr lang="en-US" dirty="0" smtClean="0"/>
              <a:t>( </a:t>
            </a:r>
          </a:p>
          <a:p>
            <a:pPr marL="0" indent="0">
              <a:buNone/>
            </a:pPr>
            <a:r>
              <a:rPr lang="en-US" dirty="0" smtClean="0"/>
              <a:t>              decoration: </a:t>
            </a:r>
            <a:r>
              <a:rPr lang="en-US" dirty="0" err="1" smtClean="0"/>
              <a:t>BoxDecoration</a:t>
            </a:r>
            <a:r>
              <a:rPr lang="en-US" dirty="0" smtClean="0"/>
              <a:t>( </a:t>
            </a:r>
          </a:p>
          <a:p>
            <a:pPr marL="0" indent="0">
              <a:buNone/>
            </a:pPr>
            <a:r>
              <a:rPr lang="en-US" dirty="0" smtClean="0"/>
              <a:t>                color: _toggle == true</a:t>
            </a:r>
          </a:p>
          <a:p>
            <a:pPr marL="0" indent="0">
              <a:buNone/>
            </a:pPr>
            <a:r>
              <a:rPr lang="en-US" dirty="0" smtClean="0"/>
              <a:t>                    ? </a:t>
            </a:r>
            <a:r>
              <a:rPr lang="en-US" dirty="0" err="1" smtClean="0"/>
              <a:t>Colors.blueAccent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                    : </a:t>
            </a:r>
            <a:r>
              <a:rPr lang="en-US" dirty="0" err="1" smtClean="0"/>
              <a:t>Colors.deepPurpleAccent</a:t>
            </a:r>
            <a:r>
              <a:rPr lang="en-US" dirty="0" smtClean="0"/>
              <a:t>, </a:t>
            </a:r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dirty="0" err="1" smtClean="0"/>
              <a:t>borderRadius</a:t>
            </a:r>
            <a:r>
              <a:rPr lang="en-US" dirty="0" smtClean="0"/>
              <a:t>: </a:t>
            </a:r>
            <a:r>
              <a:rPr lang="en-US" dirty="0" err="1" smtClean="0"/>
              <a:t>BorderRadius.all</a:t>
            </a:r>
            <a:r>
              <a:rPr lang="en-US" dirty="0" smtClean="0"/>
              <a:t>(</a:t>
            </a:r>
            <a:r>
              <a:rPr lang="en-US" dirty="0" err="1" smtClean="0"/>
              <a:t>Radius.circular</a:t>
            </a:r>
            <a:r>
              <a:rPr lang="en-US" dirty="0" smtClean="0"/>
              <a:t>(8)), </a:t>
            </a:r>
          </a:p>
          <a:p>
            <a:pPr marL="0" indent="0">
              <a:buNone/>
            </a:pPr>
            <a:r>
              <a:rPr lang="en-US" dirty="0" smtClean="0"/>
              <a:t>              ), </a:t>
            </a:r>
          </a:p>
          <a:p>
            <a:pPr marL="0" indent="0">
              <a:buNone/>
            </a:pPr>
            <a:r>
              <a:rPr lang="en-US" b="1" i="1" dirty="0" smtClean="0"/>
              <a:t>              curve: </a:t>
            </a:r>
            <a:r>
              <a:rPr lang="en-US" b="1" i="1" dirty="0" err="1" smtClean="0"/>
              <a:t>Curves.easeInOutBack</a:t>
            </a:r>
            <a:r>
              <a:rPr lang="en-US" b="1" i="1" dirty="0" smtClean="0"/>
              <a:t>, </a:t>
            </a:r>
          </a:p>
          <a:p>
            <a:pPr marL="0" indent="0">
              <a:buNone/>
            </a:pPr>
            <a:r>
              <a:rPr lang="en-US" b="1" i="1" dirty="0" smtClean="0"/>
              <a:t>              duration: Duration(seconds: 1), </a:t>
            </a:r>
          </a:p>
          <a:p>
            <a:pPr marL="0" indent="0">
              <a:buNone/>
            </a:pPr>
            <a:r>
              <a:rPr lang="en-US" b="1" i="1" dirty="0" smtClean="0"/>
              <a:t>              height: _toggle == true ? 100 : 400, </a:t>
            </a:r>
          </a:p>
          <a:p>
            <a:pPr marL="0" indent="0">
              <a:buNone/>
            </a:pPr>
            <a:r>
              <a:rPr lang="en-US" b="1" i="1" dirty="0" smtClean="0"/>
              <a:t>              width: _toggle == true ? 100 : 200, </a:t>
            </a:r>
          </a:p>
          <a:p>
            <a:pPr marL="0" indent="0">
              <a:buNone/>
            </a:pPr>
            <a:r>
              <a:rPr lang="en-US" dirty="0" smtClean="0"/>
              <a:t>            ), 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SizedBox</a:t>
            </a:r>
            <a:r>
              <a:rPr lang="en-US" dirty="0" smtClean="0"/>
              <a:t>( </a:t>
            </a:r>
          </a:p>
          <a:p>
            <a:pPr marL="0" indent="0">
              <a:buNone/>
            </a:pPr>
            <a:r>
              <a:rPr lang="en-US" dirty="0" smtClean="0"/>
              <a:t>              height: 20, </a:t>
            </a:r>
          </a:p>
          <a:p>
            <a:pPr marL="0" indent="0">
              <a:buNone/>
            </a:pPr>
            <a:r>
              <a:rPr lang="en-US" dirty="0" smtClean="0"/>
              <a:t>            ), </a:t>
            </a:r>
          </a:p>
          <a:p>
            <a:pPr marL="0" indent="0">
              <a:buNone/>
            </a:pPr>
            <a:r>
              <a:rPr lang="en-US" dirty="0" smtClean="0"/>
              <a:t>            </a:t>
            </a:r>
            <a:r>
              <a:rPr lang="en-US" dirty="0" err="1" smtClean="0"/>
              <a:t>RaisedButton</a:t>
            </a:r>
            <a:r>
              <a:rPr lang="en-US" dirty="0" smtClean="0"/>
              <a:t>( </a:t>
            </a:r>
          </a:p>
          <a:p>
            <a:pPr marL="0" indent="0">
              <a:buNone/>
            </a:pPr>
            <a:r>
              <a:rPr lang="en-US" dirty="0" smtClean="0"/>
              <a:t>              </a:t>
            </a:r>
            <a:r>
              <a:rPr lang="en-US" dirty="0" err="1" smtClean="0"/>
              <a:t>onPressed</a:t>
            </a:r>
            <a:r>
              <a:rPr lang="en-US" dirty="0" smtClean="0"/>
              <a:t>: () { </a:t>
            </a:r>
          </a:p>
          <a:p>
            <a:pPr marL="0" indent="0">
              <a:buNone/>
            </a:pPr>
            <a:r>
              <a:rPr lang="en-US" dirty="0" smtClean="0"/>
              <a:t>                </a:t>
            </a:r>
            <a:r>
              <a:rPr lang="en-US" dirty="0" err="1" smtClean="0"/>
              <a:t>setState</a:t>
            </a:r>
            <a:r>
              <a:rPr lang="en-US" dirty="0" smtClean="0"/>
              <a:t>(() { </a:t>
            </a:r>
          </a:p>
          <a:p>
            <a:pPr marL="0" indent="0">
              <a:buNone/>
            </a:pPr>
            <a:r>
              <a:rPr lang="en-US" dirty="0" smtClean="0"/>
              <a:t>                  _toggle = !_toggle; </a:t>
            </a:r>
          </a:p>
          <a:p>
            <a:pPr marL="0" indent="0">
              <a:buNone/>
            </a:pPr>
            <a:r>
              <a:rPr lang="en-US" dirty="0" smtClean="0"/>
              <a:t>                }); </a:t>
            </a:r>
          </a:p>
          <a:p>
            <a:pPr marL="0" indent="0">
              <a:buNone/>
            </a:pPr>
            <a:r>
              <a:rPr lang="en-US" dirty="0" smtClean="0"/>
              <a:t>              }, </a:t>
            </a:r>
          </a:p>
          <a:p>
            <a:pPr marL="0" indent="0">
              <a:buNone/>
            </a:pPr>
            <a:r>
              <a:rPr lang="en-US" dirty="0" smtClean="0"/>
              <a:t>              child: Text('Animate'), </a:t>
            </a:r>
          </a:p>
          <a:p>
            <a:pPr marL="0" indent="0">
              <a:buNone/>
            </a:pPr>
            <a:r>
              <a:rPr lang="en-US" dirty="0" smtClean="0"/>
              <a:t>            ) </a:t>
            </a:r>
            <a:endParaRPr lang="en-US" dirty="0"/>
          </a:p>
        </p:txBody>
      </p:sp>
      <p:pic>
        <p:nvPicPr>
          <p:cNvPr id="21509" name="Picture 5" descr="https://media.geeksforgeeks.org/wp-content/uploads/20210129140959/1-660x42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8946" y="1950778"/>
            <a:ext cx="7638598" cy="4907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925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https://habrastorage.org/r/w1560/webt/yi/aq/6v/yiaq6vvo9ssed0qtewkftfwrmp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517" y="188686"/>
            <a:ext cx="8186810" cy="6639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52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Введение в привязки</a:t>
            </a:r>
            <a:endParaRPr lang="en-US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sz="3200" dirty="0"/>
              <a:t>Привязки предназначены для того, чтобы быть связующим звеном между </a:t>
            </a:r>
            <a:r>
              <a:rPr lang="ru-RU" sz="3200" dirty="0" err="1"/>
              <a:t>фреймворком</a:t>
            </a:r>
            <a:r>
              <a:rPr lang="ru-RU" sz="3200" dirty="0"/>
              <a:t> и движком </a:t>
            </a:r>
            <a:r>
              <a:rPr lang="ru-RU" sz="3200" dirty="0" err="1"/>
              <a:t>Flutter</a:t>
            </a:r>
            <a:r>
              <a:rPr lang="ru-RU" sz="3200" dirty="0"/>
              <a:t>. Только с помощью привязок можно обмениваться данными между </a:t>
            </a:r>
            <a:r>
              <a:rPr lang="ru-RU" sz="3200" i="1" dirty="0" err="1"/>
              <a:t>Flutter</a:t>
            </a:r>
            <a:r>
              <a:rPr lang="ru-RU" sz="3200" i="1" dirty="0"/>
              <a:t> </a:t>
            </a:r>
            <a:r>
              <a:rPr lang="ru-RU" sz="3200" i="1" dirty="0" err="1"/>
              <a:t>Framework</a:t>
            </a:r>
            <a:r>
              <a:rPr lang="ru-RU" sz="3200" dirty="0"/>
              <a:t> и </a:t>
            </a:r>
            <a:r>
              <a:rPr lang="ru-RU" sz="3200" i="1" dirty="0" err="1"/>
              <a:t>Flutter</a:t>
            </a:r>
            <a:r>
              <a:rPr lang="ru-RU" sz="3200" i="1" dirty="0"/>
              <a:t> </a:t>
            </a:r>
            <a:r>
              <a:rPr lang="ru-RU" sz="3200" i="1" dirty="0" err="1"/>
              <a:t>Engine</a:t>
            </a:r>
            <a:r>
              <a:rPr lang="ru-RU" sz="3200" dirty="0"/>
              <a:t>.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sz="2400" i="1" dirty="0"/>
              <a:t>(Есть только одно исключение из этого правила – </a:t>
            </a:r>
            <a:r>
              <a:rPr lang="ru-RU" sz="2400" dirty="0" err="1"/>
              <a:t>RenderView</a:t>
            </a:r>
            <a:r>
              <a:rPr lang="ru-RU" sz="2400" i="1" dirty="0"/>
              <a:t>, но мы обсудим это позже).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1565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3952</Words>
  <Application>Microsoft Office PowerPoint</Application>
  <PresentationFormat>Широкоэкранный</PresentationFormat>
  <Paragraphs>719</Paragraphs>
  <Slides>72</Slides>
  <Notes>46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72</vt:i4>
      </vt:variant>
    </vt:vector>
  </HeadingPairs>
  <TitlesOfParts>
    <vt:vector size="79" baseType="lpstr">
      <vt:lpstr>Arial</vt:lpstr>
      <vt:lpstr>Calibri</vt:lpstr>
      <vt:lpstr>Calibri Light</vt:lpstr>
      <vt:lpstr>Courier New</vt:lpstr>
      <vt:lpstr>Times New Roman</vt:lpstr>
      <vt:lpstr>urw-din</vt:lpstr>
      <vt:lpstr>Тема Office</vt:lpstr>
      <vt:lpstr>Виджеты</vt:lpstr>
      <vt:lpstr>Презентация PowerPoint</vt:lpstr>
      <vt:lpstr>Управление Flutter Framework рендерингом Flutter Engine</vt:lpstr>
      <vt:lpstr>Презентация PowerPoint</vt:lpstr>
      <vt:lpstr>Презентация PowerPoint</vt:lpstr>
      <vt:lpstr>RenderView и RenderObject</vt:lpstr>
      <vt:lpstr> RenderObject,</vt:lpstr>
      <vt:lpstr>Презентация PowerPoint</vt:lpstr>
      <vt:lpstr>Введение в привязки</vt:lpstr>
      <vt:lpstr>Презентация PowerPoint</vt:lpstr>
      <vt:lpstr>Widget</vt:lpstr>
      <vt:lpstr>Неизменяемая конфигурация</vt:lpstr>
      <vt:lpstr>Иерархическая структура виджетов</vt:lpstr>
      <vt:lpstr>Презентация PowerPoint</vt:lpstr>
      <vt:lpstr>Понятие элемента</vt:lpstr>
      <vt:lpstr>Жизненный цикл элемента:</vt:lpstr>
      <vt:lpstr>Под итоги</vt:lpstr>
      <vt:lpstr>Презентация PowerPoint</vt:lpstr>
      <vt:lpstr>Build Context</vt:lpstr>
      <vt:lpstr>Классификация виджетов</vt:lpstr>
      <vt:lpstr>Proxy</vt:lpstr>
      <vt:lpstr>Renderer</vt:lpstr>
      <vt:lpstr>Component</vt:lpstr>
      <vt:lpstr>Презентация PowerPoint</vt:lpstr>
      <vt:lpstr>Типы элементов</vt:lpstr>
      <vt:lpstr>Типы элементов</vt:lpstr>
      <vt:lpstr>Типы элементов</vt:lpstr>
      <vt:lpstr>Как виджеты работают всесте</vt:lpstr>
      <vt:lpstr>onDrawFrame()</vt:lpstr>
      <vt:lpstr>Шаг 1</vt:lpstr>
      <vt:lpstr>Презентация PowerPoint</vt:lpstr>
      <vt:lpstr>Презентация PowerPoint</vt:lpstr>
      <vt:lpstr>Презентация PowerPoint</vt:lpstr>
      <vt:lpstr>Презентация PowerPoint</vt:lpstr>
      <vt:lpstr>Примечание по виджетам и элементам</vt:lpstr>
      <vt:lpstr>Шаг 2. renderObjects</vt:lpstr>
      <vt:lpstr>Часть 3: Обработка жестов</vt:lpstr>
      <vt:lpstr>Часть 4: Анимации </vt:lpstr>
      <vt:lpstr>Презентация PowerPoint</vt:lpstr>
      <vt:lpstr>BuildContext</vt:lpstr>
      <vt:lpstr>Типы элементов</vt:lpstr>
      <vt:lpstr>Состояние виджета</vt:lpstr>
      <vt:lpstr>Типы виджетов</vt:lpstr>
      <vt:lpstr>Stateless widget</vt:lpstr>
      <vt:lpstr>Stateful widget</vt:lpstr>
      <vt:lpstr>Шаблон управления состоянием</vt:lpstr>
      <vt:lpstr>Рекомендации</vt:lpstr>
      <vt:lpstr>Basic widgets</vt:lpstr>
      <vt:lpstr>AppBar</vt:lpstr>
      <vt:lpstr>Column</vt:lpstr>
      <vt:lpstr>Expaneded</vt:lpstr>
      <vt:lpstr>Container</vt:lpstr>
      <vt:lpstr>Презентация PowerPoint</vt:lpstr>
      <vt:lpstr>FlutterLogo</vt:lpstr>
      <vt:lpstr>Icon </vt:lpstr>
      <vt:lpstr>Image class</vt:lpstr>
      <vt:lpstr>PlaceHolder</vt:lpstr>
      <vt:lpstr>Row </vt:lpstr>
      <vt:lpstr>Scaffold</vt:lpstr>
      <vt:lpstr>Text class </vt:lpstr>
      <vt:lpstr>Организация виджетов для повышения производительности</vt:lpstr>
      <vt:lpstr>1е Не выносите виджеты в методы класса</vt:lpstr>
      <vt:lpstr>Презентация PowerPoint</vt:lpstr>
      <vt:lpstr>2е Используйте ‘const’</vt:lpstr>
      <vt:lpstr>3е Используйте ‘itemExtent’ в ‘ListView’ для больших списков</vt:lpstr>
      <vt:lpstr>Презентация PowerPoint</vt:lpstr>
      <vt:lpstr>Презентация PowerPoint</vt:lpstr>
      <vt:lpstr>Анимация во Flutter</vt:lpstr>
      <vt:lpstr>Презентация PowerPoint</vt:lpstr>
      <vt:lpstr>Неявные виджеты</vt:lpstr>
      <vt:lpstr>Явные виджеты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Виджеты</dc:title>
  <dc:creator>nam polehyk</dc:creator>
  <cp:lastModifiedBy>nam polehyk</cp:lastModifiedBy>
  <cp:revision>23</cp:revision>
  <dcterms:created xsi:type="dcterms:W3CDTF">2024-02-28T18:53:43Z</dcterms:created>
  <dcterms:modified xsi:type="dcterms:W3CDTF">2025-01-16T21:06:05Z</dcterms:modified>
</cp:coreProperties>
</file>

<file path=docProps/thumbnail.jpeg>
</file>